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16"/>
  </p:handoutMasterIdLst>
  <p:sldIdLst>
    <p:sldId id="264" r:id="rId5"/>
    <p:sldId id="256" r:id="rId6"/>
    <p:sldId id="257" r:id="rId7"/>
    <p:sldId id="258" r:id="rId8"/>
    <p:sldId id="266" r:id="rId9"/>
    <p:sldId id="260" r:id="rId10"/>
    <p:sldId id="259" r:id="rId11"/>
    <p:sldId id="261" r:id="rId12"/>
    <p:sldId id="262" r:id="rId13"/>
    <p:sldId id="263" r:id="rId14"/>
    <p:sldId id="265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9487"/>
    <a:srgbClr val="A8962A"/>
    <a:srgbClr val="5B9BD5"/>
    <a:srgbClr val="E3D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48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448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2663-8257-41DF-A9B1-707BBEF413A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99A-0FBC-43A0-A927-40AD141C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2663-8257-41DF-A9B1-707BBEF413A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99A-0FBC-43A0-A927-40AD141C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2663-8257-41DF-A9B1-707BBEF413A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99A-0FBC-43A0-A927-40AD141C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5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2663-8257-41DF-A9B1-707BBEF413A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99A-0FBC-43A0-A927-40AD141C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2663-8257-41DF-A9B1-707BBEF413A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99A-0FBC-43A0-A927-40AD141C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2663-8257-41DF-A9B1-707BBEF413A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99A-0FBC-43A0-A927-40AD141C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0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2663-8257-41DF-A9B1-707BBEF413A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99A-0FBC-43A0-A927-40AD141C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9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2663-8257-41DF-A9B1-707BBEF413A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99A-0FBC-43A0-A927-40AD141C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5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2663-8257-41DF-A9B1-707BBEF413A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99A-0FBC-43A0-A927-40AD141C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2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2663-8257-41DF-A9B1-707BBEF413A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99A-0FBC-43A0-A927-40AD141C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1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2663-8257-41DF-A9B1-707BBEF413A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99A-0FBC-43A0-A927-40AD141C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4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02663-8257-41DF-A9B1-707BBEF413A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099A-0FBC-43A0-A927-40AD141C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9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556" y="11176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Egress Window </a:t>
            </a:r>
            <a:br>
              <a:rPr lang="en-US" dirty="0" smtClean="0"/>
            </a:br>
            <a:r>
              <a:rPr lang="en-US" dirty="0" smtClean="0"/>
              <a:t>Existing Residential Occupancies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(These slides include animated explanations. You must play the slide show from the beginning to see the animations.)</a:t>
            </a:r>
          </a:p>
        </p:txBody>
      </p:sp>
    </p:spTree>
    <p:extLst>
      <p:ext uri="{BB962C8B-B14F-4D97-AF65-F5344CB8AC3E}">
        <p14:creationId xmlns:p14="http://schemas.microsoft.com/office/powerpoint/2010/main" val="333845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 rot="16200000" flipH="1">
            <a:off x="3656383" y="1366631"/>
            <a:ext cx="656333" cy="18600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16200000" flipH="1">
            <a:off x="8103636" y="1366631"/>
            <a:ext cx="656335" cy="18600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 flipH="1">
            <a:off x="3537592" y="2174941"/>
            <a:ext cx="893914" cy="18600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>
            <a:off x="4867692" y="3658929"/>
            <a:ext cx="1636296" cy="10427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50859" y="3249644"/>
            <a:ext cx="2316616" cy="1861458"/>
          </a:xfrm>
          <a:prstGeom prst="rect">
            <a:avLst/>
          </a:prstGeom>
          <a:noFill/>
          <a:ln w="152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5952591" y="3696022"/>
            <a:ext cx="1636295" cy="9687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6200000" flipH="1">
            <a:off x="3539575" y="3092777"/>
            <a:ext cx="893914" cy="18600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 flipH="1">
            <a:off x="3537591" y="4004393"/>
            <a:ext cx="893914" cy="18600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16200000" flipH="1">
            <a:off x="6119719" y="4040941"/>
            <a:ext cx="168920" cy="251197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6200000" flipH="1">
            <a:off x="5201638" y="2393424"/>
            <a:ext cx="488514" cy="101771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6200000" flipH="1">
            <a:off x="6716928" y="2402015"/>
            <a:ext cx="488514" cy="101771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6200000" flipH="1">
            <a:off x="5958583" y="2661378"/>
            <a:ext cx="488514" cy="47668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0" flipH="1">
            <a:off x="7984846" y="2174942"/>
            <a:ext cx="893914" cy="18600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rot="16200000" flipH="1">
            <a:off x="7986829" y="3092778"/>
            <a:ext cx="893914" cy="18600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16200000" flipH="1">
            <a:off x="7984845" y="4004394"/>
            <a:ext cx="893914" cy="18600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5400000">
            <a:off x="6167846" y="3434568"/>
            <a:ext cx="145877" cy="407821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1650497" y="2879937"/>
            <a:ext cx="3295201" cy="204650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5400000">
            <a:off x="7440357" y="2875760"/>
            <a:ext cx="3295201" cy="204650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8085729" y="2251412"/>
            <a:ext cx="3389" cy="3174600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838657" y="2374900"/>
            <a:ext cx="20970" cy="3017639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974930" y="3952934"/>
            <a:ext cx="138691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&gt; 44”</a:t>
            </a:r>
            <a:endParaRPr lang="en-US" sz="3600" dirty="0"/>
          </a:p>
        </p:txBody>
      </p:sp>
      <p:sp>
        <p:nvSpPr>
          <p:cNvPr id="62" name="TextBox 61"/>
          <p:cNvSpPr txBox="1"/>
          <p:nvPr/>
        </p:nvSpPr>
        <p:spPr>
          <a:xfrm>
            <a:off x="5310725" y="426380"/>
            <a:ext cx="1860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Window Well</a:t>
            </a:r>
          </a:p>
          <a:p>
            <a:pPr algn="ctr"/>
            <a:r>
              <a:rPr lang="en-US" sz="2000" dirty="0" smtClean="0"/>
              <a:t>Vertical Depth</a:t>
            </a:r>
            <a:endParaRPr lang="en-US" sz="2000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4321350" y="2251412"/>
            <a:ext cx="0" cy="3174600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321350" y="5426012"/>
            <a:ext cx="3764379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 rot="16200000" flipH="1">
            <a:off x="5231263" y="1661580"/>
            <a:ext cx="656335" cy="127018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 flipH="1">
            <a:off x="6523165" y="1665260"/>
            <a:ext cx="656337" cy="126281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041254" y="5743200"/>
            <a:ext cx="713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f the well vertical depth is greater than 44”, a ladder is required for egress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346751" y="2259465"/>
            <a:ext cx="376437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711730" y="2170687"/>
            <a:ext cx="1247604" cy="3227665"/>
            <a:chOff x="4711730" y="2221487"/>
            <a:chExt cx="1247604" cy="322766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736527" y="2221487"/>
              <a:ext cx="0" cy="3227665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934538" y="2221487"/>
              <a:ext cx="0" cy="3227665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761321" y="4544583"/>
              <a:ext cx="1198013" cy="11152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726013" y="4983663"/>
              <a:ext cx="1198013" cy="11152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4736527" y="4105502"/>
              <a:ext cx="1198013" cy="11152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711730" y="3666421"/>
              <a:ext cx="1198013" cy="11152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4724129" y="3227340"/>
              <a:ext cx="1198013" cy="11152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4749225" y="2788259"/>
              <a:ext cx="1198013" cy="11152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572004" y="950815"/>
            <a:ext cx="1485662" cy="1848746"/>
            <a:chOff x="1572004" y="950815"/>
            <a:chExt cx="1485662" cy="1848746"/>
          </a:xfrm>
        </p:grpSpPr>
        <p:grpSp>
          <p:nvGrpSpPr>
            <p:cNvPr id="70" name="Group 69"/>
            <p:cNvGrpSpPr/>
            <p:nvPr/>
          </p:nvGrpSpPr>
          <p:grpSpPr>
            <a:xfrm rot="1119377">
              <a:off x="1572004" y="1247392"/>
              <a:ext cx="1485662" cy="1552169"/>
              <a:chOff x="1558133" y="1388748"/>
              <a:chExt cx="1485662" cy="1552169"/>
            </a:xfrm>
          </p:grpSpPr>
          <p:sp>
            <p:nvSpPr>
              <p:cNvPr id="77" name="Diagonal Stripe 76"/>
              <p:cNvSpPr/>
              <p:nvPr/>
            </p:nvSpPr>
            <p:spPr>
              <a:xfrm rot="19781761">
                <a:off x="2510395" y="1682636"/>
                <a:ext cx="533400" cy="769441"/>
              </a:xfrm>
              <a:prstGeom prst="diagStripe">
                <a:avLst>
                  <a:gd name="adj" fmla="val 59903"/>
                </a:avLst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Diagonal Stripe 77"/>
              <p:cNvSpPr/>
              <p:nvPr/>
            </p:nvSpPr>
            <p:spPr>
              <a:xfrm rot="17689369">
                <a:off x="2243694" y="1599236"/>
                <a:ext cx="533400" cy="769441"/>
              </a:xfrm>
              <a:prstGeom prst="diagStripe">
                <a:avLst>
                  <a:gd name="adj" fmla="val 59903"/>
                </a:avLst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Arc 78"/>
              <p:cNvSpPr/>
              <p:nvPr/>
            </p:nvSpPr>
            <p:spPr>
              <a:xfrm rot="21557381">
                <a:off x="1558133" y="1388748"/>
                <a:ext cx="1073052" cy="1552169"/>
              </a:xfrm>
              <a:prstGeom prst="arc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ardrop 70"/>
            <p:cNvSpPr/>
            <p:nvPr/>
          </p:nvSpPr>
          <p:spPr>
            <a:xfrm>
              <a:off x="2123368" y="1184879"/>
              <a:ext cx="199345" cy="164333"/>
            </a:xfrm>
            <a:prstGeom prst="teardrop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ardrop 71"/>
            <p:cNvSpPr/>
            <p:nvPr/>
          </p:nvSpPr>
          <p:spPr>
            <a:xfrm rot="17357636">
              <a:off x="2286511" y="1242296"/>
              <a:ext cx="199345" cy="164333"/>
            </a:xfrm>
            <a:prstGeom prst="teardrop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ardrop 72"/>
            <p:cNvSpPr/>
            <p:nvPr/>
          </p:nvSpPr>
          <p:spPr>
            <a:xfrm rot="12748980">
              <a:off x="2384985" y="1083021"/>
              <a:ext cx="199345" cy="164333"/>
            </a:xfrm>
            <a:prstGeom prst="teardrop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ardrop 73"/>
            <p:cNvSpPr/>
            <p:nvPr/>
          </p:nvSpPr>
          <p:spPr>
            <a:xfrm rot="8279008">
              <a:off x="2265398" y="950815"/>
              <a:ext cx="199345" cy="164333"/>
            </a:xfrm>
            <a:prstGeom prst="teardrop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ardrop 74"/>
            <p:cNvSpPr/>
            <p:nvPr/>
          </p:nvSpPr>
          <p:spPr>
            <a:xfrm rot="4872334">
              <a:off x="2120466" y="1002591"/>
              <a:ext cx="199345" cy="164333"/>
            </a:xfrm>
            <a:prstGeom prst="teardrop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236020" y="1084757"/>
              <a:ext cx="180155" cy="18228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-745204" y="1788990"/>
            <a:ext cx="382045" cy="336981"/>
            <a:chOff x="-1262604" y="-1767470"/>
            <a:chExt cx="1066799" cy="1132470"/>
          </a:xfrm>
        </p:grpSpPr>
        <p:grpSp>
          <p:nvGrpSpPr>
            <p:cNvPr id="81" name="Group 80"/>
            <p:cNvGrpSpPr/>
            <p:nvPr/>
          </p:nvGrpSpPr>
          <p:grpSpPr>
            <a:xfrm>
              <a:off x="-1262604" y="-1767470"/>
              <a:ext cx="514350" cy="1132470"/>
              <a:chOff x="-1262604" y="-1767470"/>
              <a:chExt cx="514350" cy="1132470"/>
            </a:xfrm>
          </p:grpSpPr>
          <p:sp>
            <p:nvSpPr>
              <p:cNvPr id="92" name="Teardrop 91"/>
              <p:cNvSpPr/>
              <p:nvPr/>
            </p:nvSpPr>
            <p:spPr>
              <a:xfrm>
                <a:off x="-1110205" y="-1149350"/>
                <a:ext cx="361950" cy="514350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ardrop 92"/>
              <p:cNvSpPr/>
              <p:nvPr/>
            </p:nvSpPr>
            <p:spPr>
              <a:xfrm rot="5400000">
                <a:off x="-1314489" y="-1715585"/>
                <a:ext cx="618119" cy="514350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-1005430" y="-1085850"/>
                <a:ext cx="141830" cy="1143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-1005430" y="-90805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-1096460" y="-168701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-907005" y="-1397000"/>
                <a:ext cx="63520" cy="127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 flipH="1">
              <a:off x="-710155" y="-1767470"/>
              <a:ext cx="514350" cy="1132470"/>
              <a:chOff x="-1262604" y="-1767470"/>
              <a:chExt cx="514350" cy="1132470"/>
            </a:xfrm>
          </p:grpSpPr>
          <p:sp>
            <p:nvSpPr>
              <p:cNvPr id="86" name="Teardrop 85"/>
              <p:cNvSpPr/>
              <p:nvPr/>
            </p:nvSpPr>
            <p:spPr>
              <a:xfrm>
                <a:off x="-1110205" y="-1149350"/>
                <a:ext cx="361950" cy="514350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ardrop 86"/>
              <p:cNvSpPr/>
              <p:nvPr/>
            </p:nvSpPr>
            <p:spPr>
              <a:xfrm rot="5400000">
                <a:off x="-1314489" y="-1715585"/>
                <a:ext cx="618119" cy="514350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-1005430" y="-1085850"/>
                <a:ext cx="141830" cy="1143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-1005430" y="-90805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-1096460" y="-168701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-907005" y="-1397000"/>
                <a:ext cx="63520" cy="127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Oval 82"/>
            <p:cNvSpPr/>
            <p:nvPr/>
          </p:nvSpPr>
          <p:spPr>
            <a:xfrm>
              <a:off x="-801205" y="-1483770"/>
              <a:ext cx="135480" cy="6688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c 83"/>
            <p:cNvSpPr/>
            <p:nvPr/>
          </p:nvSpPr>
          <p:spPr>
            <a:xfrm>
              <a:off x="-982140" y="-1589610"/>
              <a:ext cx="233885" cy="46990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 flipH="1">
              <a:off x="-728652" y="-1595960"/>
              <a:ext cx="233885" cy="46990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60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6.25E-7 2.22222E-6 C 0.00091 0.00046 0.00169 0.00116 0.00221 0.00208 C 0.00287 0.00231 0.00339 0.00324 0.00378 0.00393 C 0.00417 0.00416 0.00443 0.00486 0.00469 0.00509 L 0.00547 0.00555 C 0.00586 0.00602 0.00625 0.00671 0.00651 0.00717 C 0.00703 0.00764 0.00755 0.00764 0.00807 0.0081 C 0.00912 0.00926 0.0099 0.01041 0.01081 0.01134 C 0.0112 0.01157 0.01198 0.01157 0.01237 0.01227 C 0.01315 0.01296 0.0138 0.01366 0.01458 0.01435 L 0.0168 0.01597 C 0.01862 0.01713 0.01628 0.01551 0.01862 0.0169 C 0.01888 0.01713 0.01914 0.01736 0.01927 0.01759 C 0.0207 0.01782 0.02201 0.01782 0.02331 0.01805 C 0.02383 0.01805 0.02461 0.01828 0.02539 0.01852 C 0.02682 0.01828 0.02839 0.01828 0.02982 0.01805 C 0.03021 0.01782 0.03047 0.01782 0.03099 0.01759 C 0.03125 0.01713 0.03138 0.0169 0.03177 0.01643 C 0.0319 0.0162 0.03229 0.0162 0.03255 0.01597 C 0.03281 0.01551 0.03294 0.01504 0.03333 0.01481 C 0.03372 0.01435 0.03477 0.01412 0.03516 0.01366 C 0.03568 0.01342 0.0362 0.01342 0.03672 0.01273 C 0.03698 0.01227 0.03724 0.01157 0.0375 0.01157 C 0.03815 0.01134 0.0388 0.01134 0.03945 0.01134 C 0.03997 0.01088 0.04037 0.01088 0.04102 0.01065 C 0.04414 0.01088 0.04453 0.01088 0.04701 0.01157 C 0.0474 0.01157 0.04779 0.01203 0.04831 0.01227 C 0.04844 0.01227 0.0487 0.01273 0.04909 0.01273 C 0.04974 0.01296 0.05039 0.01296 0.05104 0.01342 L 0.0526 0.01435 C 0.05326 0.01458 0.05391 0.01528 0.05456 0.01551 C 0.05573 0.01574 0.05703 0.01574 0.0582 0.01597 C 0.05872 0.0162 0.05925 0.01666 0.05951 0.0169 C 0.06484 0.02014 0.05938 0.01643 0.06276 0.01852 C 0.06628 0.02037 0.06276 0.01921 0.06732 0.02014 C 0.06901 0.01991 0.07083 0.02014 0.07253 0.01967 C 0.07292 0.01944 0.07292 0.01828 0.07305 0.01805 C 0.07331 0.01759 0.0737 0.01713 0.07396 0.0169 C 0.07396 0.01643 0.07396 0.01574 0.07435 0.01551 C 0.07461 0.01481 0.07487 0.01458 0.07526 0.01435 C 0.07617 0.01273 0.07617 0.01296 0.07708 0.01134 C 0.07708 0.01065 0.07708 0.01041 0.07734 0.00972 C 0.078 0.00393 0.07787 0.00069 0.07734 -0.00695 C 0.07734 -0.00764 0.07682 -0.00741 0.07656 -0.00764 C 0.07448 -0.00741 0.07253 -0.00764 0.07044 -0.00695 C 0.07018 -0.00695 0.06992 -0.00602 0.06992 -0.00533 C 0.06966 -0.0044 0.06966 -0.00324 0.0694 -0.00232 L 0.06927 -0.0007 C 0.06927 0.00208 0.06901 0.00509 0.0694 0.0081 C 0.06953 0.00926 0.0707 0.01157 0.07122 0.01273 C 0.07149 0.01319 0.07175 0.01342 0.07214 0.01366 C 0.07383 0.01713 0.07175 0.01458 0.0737 0.01759 C 0.07448 0.01898 0.07422 0.01828 0.07526 0.01898 C 0.07552 0.01921 0.07578 0.01967 0.07617 0.02014 C 0.07669 0.02037 0.07695 0.02037 0.07734 0.0206 C 0.0806 0.02245 0.0776 0.02083 0.07982 0.02245 L 0.09727 0.02176 C 0.09766 0.02153 0.09766 0.0206 0.09805 0.02014 C 0.09818 0.01967 0.09857 0.01967 0.09883 0.01967 C 0.10195 0.01319 0.09792 0.02083 0.10078 0.01643 C 0.1013 0.01574 0.10156 0.01481 0.10195 0.01435 C 0.1026 0.01319 0.10339 0.01227 0.10391 0.01134 C 0.10443 0.01065 0.10469 0.00995 0.10521 0.00972 C 0.10651 0.00879 0.10534 0.00949 0.10729 0.00764 C 0.10755 0.00717 0.10794 0.00694 0.10833 0.00648 C 0.11042 0.0037 0.10794 0.00578 0.11094 0.00393 C 0.11159 0.00301 0.11198 0.00208 0.11276 0.00139 C 0.11628 -0.00232 0.11289 0.00208 0.1151 2.22222E-6 C 0.11563 -0.0007 0.11628 -0.00162 0.11693 -0.00162 C 0.11745 -0.00209 0.1181 -0.00209 0.11875 -0.00232 C 0.12266 -0.00463 0.11992 -0.00347 0.12734 -0.00278 C 0.12747 -0.00255 0.1276 -0.00209 0.12826 -0.00162 C 0.12839 -0.00139 0.12852 -0.00116 0.12917 -0.0007 C 0.1293 -0.00023 0.12982 0.00023 0.13008 0.00092 C 0.13086 0.00139 0.13151 0.00208 0.1319 0.00278 C 0.13242 0.00347 0.13268 0.00393 0.13281 0.0044 C 0.13281 0.00486 0.13346 0.00509 0.13372 0.00555 C 0.13399 0.00578 0.13412 0.00671 0.13451 0.00717 C 0.13464 0.00717 0.13516 0.00717 0.13555 0.00764 C 0.13594 0.00787 0.1362 0.00833 0.13672 0.00879 C 0.13789 0.00949 0.13893 0.00972 0.14037 0.01041 C 0.14531 0.00995 0.15039 0.00995 0.15521 0.00972 C 0.15586 0.00949 0.15612 0.00903 0.15677 0.00879 C 0.15703 0.00833 0.15742 0.00833 0.15781 0.0081 C 0.16055 0.00648 0.15964 0.00648 0.16302 0.00509 C 0.16354 0.00486 0.16419 0.00463 0.16458 0.0044 C 0.16484 0.00416 0.16497 0.00347 0.1655 0.00347 C 0.1668 0.00208 0.16719 0.00208 0.16862 0.00208 C 0.16888 0.00139 0.16914 0.00116 0.1694 0.00092 C 0.16992 0.00023 0.17096 2.22222E-6 0.17135 2.22222E-6 C 0.17214 -0.00093 0.17292 -0.00209 0.1737 -0.00278 C 0.17396 -0.00301 0.17396 -0.00371 0.17448 -0.00371 C 0.17487 -0.00417 0.17487 -0.00417 0.17552 -0.0044 C 0.17578 -0.00533 0.17604 -0.00602 0.17656 -0.00648 C 0.1776 -0.0081 0.17734 -0.00695 0.17839 -0.00787 C 0.17852 -0.00834 0.17891 -0.0088 0.1793 -0.00903 C 0.17982 -0.00972 0.18021 -0.00996 0.18112 -0.01065 C 0.18177 -0.01134 0.18242 -0.01273 0.1832 -0.0132 C 0.18346 -0.01343 0.18372 -0.01366 0.18385 -0.01366 C 0.18425 -0.01389 0.18451 -0.01435 0.18477 -0.01482 C 0.18542 -0.01574 0.1862 -0.0169 0.18685 -0.01783 C 0.18724 -0.01852 0.18776 -0.01898 0.18815 -0.01945 C 0.18828 -0.01991 0.18958 -0.02176 0.1901 -0.02199 C 0.1901 -0.02222 0.19063 -0.02246 0.19089 -0.02246 C 0.19102 -0.02315 0.19128 -0.02338 0.19167 -0.02361 C 0.19193 -0.02361 0.19193 -0.02384 0.19245 -0.02408 C 0.1931 -0.02431 0.19362 -0.02477 0.19453 -0.025 C 0.19453 -0.02523 0.19505 -0.0257 0.19531 -0.0257 C 0.19909 -0.02593 0.20326 -0.02593 0.20703 -0.02616 C 0.20755 -0.02639 0.20768 -0.02639 0.20794 -0.02685 C 0.20872 -0.02709 0.20925 -0.02709 0.20977 -0.02778 C 0.21016 -0.02801 0.21055 -0.02847 0.21068 -0.02871 C 0.21159 -0.02917 0.21211 -0.02917 0.2125 -0.02963 C 0.21315 -0.03033 0.21328 -0.03056 0.21341 -0.03079 C 0.21602 -0.03357 0.21211 -0.02847 0.2155 -0.03264 C 0.21602 -0.03334 0.21693 -0.03403 0.21758 -0.03496 C 0.21823 -0.03634 0.21862 -0.0375 0.21966 -0.03843 C 0.21966 -0.03912 0.22031 -0.03935 0.22083 -0.03959 C 0.22175 -0.04259 0.22057 -0.03982 0.22227 -0.04283 C 0.2237 -0.04537 0.22383 -0.04584 0.225 -0.04838 C 0.22591 -0.05509 0.22409 -0.04468 0.22578 -0.05185 C 0.22591 -0.05255 0.22591 -0.05301 0.22591 -0.05371 C 0.22643 -0.05579 0.22747 -0.05834 0.22813 -0.06042 C 0.22943 -0.06459 0.22852 -0.06273 0.23021 -0.06574 C 0.23203 -0.07477 0.22982 -0.06366 0.23125 -0.06968 C 0.23125 -0.0706 0.23164 -0.07153 0.2319 -0.07246 C 0.23281 -0.07593 0.23294 -0.07593 0.23399 -0.07917 C 0.23451 -0.08125 0.2349 -0.08264 0.23555 -0.08426 C 0.23568 -0.08565 0.23633 -0.08727 0.23659 -0.08843 C 0.23724 -0.08889 0.2375 -0.08935 0.2375 -0.09005 C 0.23919 -0.09445 0.23633 -0.08935 0.23984 -0.09607 C 0.24102 -0.09838 0.24154 -0.09931 0.24271 -0.10278 C 0.24466 -0.10903 0.24102 -0.09838 0.24427 -0.10648 C 0.24466 -0.1081 0.24531 -0.10972 0.24557 -0.11111 C 0.24609 -0.11204 0.24635 -0.11273 0.24649 -0.1132 C 0.24701 -0.11412 0.2474 -0.11435 0.24792 -0.11482 C 0.24831 -0.11528 0.24883 -0.11574 0.24883 -0.11574 L 0.24909 -0.11574 " pathEditMode="relative" rAng="0" ptsTypes="AAAAAAAAAAAAAAAAAAAAAAAAAAAAAAAAAAAAAAAAAAAAAAAAAAAAAAAAAAAAAAAAAAAAAAAAAAAAAAAAAAAAAAAAAAAAAAAAAAAAAAAAAAAAAAAAAAAAAAAAAAAAAAAAAAAAAAAAAAA">
                                      <p:cBhvr>
                                        <p:cTn id="8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10" grpId="0" animBg="1"/>
      <p:bldP spid="29" grpId="0" animBg="1"/>
      <p:bldP spid="31" grpId="0" animBg="1"/>
      <p:bldP spid="3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61" grpId="0" animBg="1"/>
      <p:bldP spid="37" grpId="0" animBg="1"/>
      <p:bldP spid="38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81" y="1497693"/>
            <a:ext cx="3872351" cy="45847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0223779">
            <a:off x="12421321" y="4737282"/>
            <a:ext cx="967418" cy="954725"/>
            <a:chOff x="-1262604" y="-1767470"/>
            <a:chExt cx="1066799" cy="1132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Group 5"/>
            <p:cNvGrpSpPr/>
            <p:nvPr/>
          </p:nvGrpSpPr>
          <p:grpSpPr>
            <a:xfrm>
              <a:off x="-1262604" y="-1767470"/>
              <a:ext cx="514350" cy="1132470"/>
              <a:chOff x="-1262604" y="-1767470"/>
              <a:chExt cx="514350" cy="1132470"/>
            </a:xfrm>
          </p:grpSpPr>
          <p:sp>
            <p:nvSpPr>
              <p:cNvPr id="17" name="Teardrop 16"/>
              <p:cNvSpPr/>
              <p:nvPr/>
            </p:nvSpPr>
            <p:spPr>
              <a:xfrm>
                <a:off x="-1110205" y="-1149350"/>
                <a:ext cx="361950" cy="514350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ardrop 17"/>
              <p:cNvSpPr/>
              <p:nvPr/>
            </p:nvSpPr>
            <p:spPr>
              <a:xfrm rot="5400000">
                <a:off x="-1314489" y="-1715585"/>
                <a:ext cx="618119" cy="514350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-1005430" y="-1085850"/>
                <a:ext cx="141830" cy="1143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-1005430" y="-90805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-1096460" y="-168701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-907005" y="-1397000"/>
                <a:ext cx="63520" cy="127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flipH="1">
              <a:off x="-710155" y="-1767470"/>
              <a:ext cx="514350" cy="1132470"/>
              <a:chOff x="-1262604" y="-1767470"/>
              <a:chExt cx="514350" cy="1132470"/>
            </a:xfrm>
          </p:grpSpPr>
          <p:sp>
            <p:nvSpPr>
              <p:cNvPr id="11" name="Teardrop 10"/>
              <p:cNvSpPr/>
              <p:nvPr/>
            </p:nvSpPr>
            <p:spPr>
              <a:xfrm>
                <a:off x="-1110205" y="-1149350"/>
                <a:ext cx="361950" cy="514350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ardrop 11"/>
              <p:cNvSpPr/>
              <p:nvPr/>
            </p:nvSpPr>
            <p:spPr>
              <a:xfrm rot="5400000">
                <a:off x="-1314489" y="-1715585"/>
                <a:ext cx="618119" cy="514350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-1005430" y="-1085850"/>
                <a:ext cx="141830" cy="1143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-1005430" y="-90805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-1096460" y="-168701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-907005" y="-1397000"/>
                <a:ext cx="63520" cy="127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-801205" y="-1483770"/>
              <a:ext cx="135480" cy="6688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>
              <a:off x="-982140" y="-1589610"/>
              <a:ext cx="233885" cy="46990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flipH="1">
              <a:off x="-728652" y="-1595960"/>
              <a:ext cx="233885" cy="46990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301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3195 L -3.54167E-6 -0.03148 C -0.00143 -0.0294 -0.0026 -0.02639 -0.00377 -0.02292 C -0.00481 -0.02084 -0.0056 -0.01736 -0.00638 -0.01436 C -0.0069 -0.01297 -0.00729 -0.01088 -0.00768 -0.00996 L -0.00898 -0.00741 C -0.00976 -0.00533 -0.01028 -0.00232 -0.0108 -0.00093 C -0.01172 0.00115 -0.01263 0.00115 -0.01354 0.0037 C -0.01523 0.00879 -0.01627 0.01319 -0.01783 0.01736 C -0.01875 0.01875 -0.01992 0.01944 -0.02057 0.02176 C -0.02174 0.0243 -0.02291 0.02847 -0.02408 0.03078 L -0.02786 0.03773 C -0.03099 0.04259 -0.02721 0.03588 -0.03099 0.04213 C -0.03138 0.04259 -0.03177 0.04352 -0.03229 0.04421 C -0.03437 0.0456 -0.03672 0.0456 -0.03893 0.04676 C -0.03997 0.04676 -0.04127 0.04768 -0.04244 0.04884 C -0.04492 0.04768 -0.04752 0.04768 -0.05 0.04676 C -0.05052 0.04606 -0.05091 0.0456 -0.05182 0.04421 C -0.05221 0.04328 -0.0526 0.0412 -0.05312 0.03935 C -0.05338 0.03842 -0.05403 0.03796 -0.05442 0.03773 C -0.05494 0.03588 -0.0552 0.03402 -0.05573 0.03287 C -0.05651 0.03078 -0.05807 0.02916 -0.05885 0.02847 C -0.05976 0.02708 -0.06067 0.02639 -0.06132 0.02384 C -0.06198 0.02245 -0.06224 0.01967 -0.06289 0.01944 C -0.0638 0.01782 -0.06484 0.01782 -0.06588 0.01736 C -0.06679 0.01643 -0.0677 0.01597 -0.06849 0.01504 C -0.07382 0.01643 -0.07448 0.01597 -0.07877 0.01944 C -0.07942 0.01967 -0.0802 0.02083 -0.08086 0.02176 C -0.08125 0.02245 -0.08177 0.02361 -0.08229 0.02384 C -0.08333 0.0243 -0.0845 0.025 -0.0858 0.02639 L -0.08841 0.03078 C -0.08919 0.03194 -0.09075 0.03449 -0.09153 0.03564 C -0.09349 0.03657 -0.09557 0.03657 -0.09778 0.03773 C -0.09843 0.03842 -0.09922 0.04051 -0.09987 0.04213 C -0.10859 0.05555 -0.09948 0.03935 -0.10573 0.04884 C -0.11106 0.05625 -0.10507 0.05139 -0.11289 0.05555 C -0.11562 0.05416 -0.11862 0.05555 -0.12148 0.05324 C -0.122 0.05254 -0.122 0.04814 -0.12252 0.04676 C -0.12278 0.04421 -0.12343 0.04328 -0.12382 0.04213 C -0.12395 0.03935 -0.12408 0.03703 -0.12461 0.03564 C -0.125 0.03287 -0.12565 0.03194 -0.12604 0.03078 C -0.12786 0.02361 -0.12747 0.025 -0.12903 0.01736 C -0.12916 0.01504 -0.12929 0.01296 -0.12955 0.01041 C -0.13086 -0.01436 -0.13047 -0.02801 -0.12955 -0.06111 C -0.12942 -0.06436 -0.12877 -0.0632 -0.12825 -0.06389 C -0.12487 -0.0632 -0.12135 -0.06436 -0.1181 -0.06111 C -0.11757 -0.06111 -0.11718 -0.05741 -0.11718 -0.05463 C -0.11666 -0.05093 -0.11653 -0.04561 -0.11614 -0.04121 L -0.11601 -0.03473 C -0.11601 -0.02199 -0.11575 -0.00949 -0.11614 0.0037 C -0.1164 0.00879 -0.11849 0.01944 -0.11927 0.02384 C -0.11966 0.02592 -0.12031 0.02639 -0.12083 0.02847 C -0.12356 0.04328 -0.12031 0.03194 -0.12343 0.04421 C -0.12487 0.05069 -0.12435 0.04699 -0.12604 0.05115 C -0.12643 0.05208 -0.12708 0.05347 -0.12773 0.05555 C -0.12838 0.05625 -0.12877 0.05671 -0.12955 0.05764 C -0.13489 0.06551 -0.12981 0.05879 -0.13385 0.06504 L -0.16302 0.06227 C -0.16367 0.0618 -0.16367 0.0574 -0.16406 0.05555 C -0.16432 0.05347 -0.16484 0.05347 -0.16536 0.05324 C -0.1707 0.02592 -0.16393 0.05879 -0.16888 0.03935 C -0.16953 0.03703 -0.16992 0.03287 -0.1707 0.03078 C -0.17174 0.02592 -0.17291 0.02176 -0.17422 0.01736 C -0.17474 0.01504 -0.17513 0.0118 -0.17604 0.01041 C -0.17825 0.00625 -0.1763 0.00972 -0.17942 0.00185 C -0.17994 -0.00023 -0.1806 -0.00116 -0.18138 -0.00301 C -0.18463 -0.01505 -0.18099 -0.00648 -0.18567 -0.01436 C -0.18672 -0.01783 -0.18763 -0.02269 -0.1888 -0.02547 C -0.19453 -0.04121 -0.18932 -0.02292 -0.1927 -0.03195 C -0.19362 -0.03496 -0.19466 -0.0382 -0.19583 -0.03912 C -0.19687 -0.04028 -0.19778 -0.04051 -0.19895 -0.04121 C -0.20507 -0.05162 -0.20065 -0.04607 -0.21315 -0.04352 C -0.21354 -0.04236 -0.21393 -0.04051 -0.21458 -0.03912 C -0.21497 -0.0375 -0.21549 -0.03681 -0.21627 -0.03473 C -0.21679 -0.03264 -0.21718 -0.0301 -0.21783 -0.02732 C -0.21888 -0.025 -0.22005 -0.02269 -0.22109 -0.01852 C -0.22148 -0.01667 -0.22187 -0.01436 -0.22239 -0.01181 C -0.22265 -0.01019 -0.2233 -0.00996 -0.22369 -0.00741 C -0.22422 -0.00579 -0.22448 -0.00232 -0.225 -0.00093 C -0.22552 0.00023 -0.22617 0.00023 -0.22682 0.00185 C -0.22734 0.00301 -0.22786 0.00463 -0.22864 0.00625 C -0.2306 0.00949 -0.23242 0.01041 -0.23476 0.01296 C -0.2431 0.0118 -0.25156 0.01227 -0.26002 0.01041 C -0.2608 0.00972 -0.26145 0.0074 -0.26224 0.00625 C -0.26263 0.00463 -0.26328 0.00416 -0.26393 0.0037 C -0.26875 -0.00371 -0.26731 -0.00324 -0.27265 -0.00996 C -0.27343 -0.01088 -0.27461 -0.01135 -0.27539 -0.01181 C -0.27578 -0.0132 -0.27617 -0.01598 -0.27669 -0.01644 C -0.2789 -0.02153 -0.27981 -0.02153 -0.28203 -0.02292 C -0.28255 -0.025 -0.28281 -0.02639 -0.28333 -0.02732 C -0.28424 -0.03056 -0.28606 -0.03148 -0.28698 -0.03195 C -0.28802 -0.03611 -0.28932 -0.04028 -0.29036 -0.04352 C -0.29088 -0.04491 -0.29127 -0.04699 -0.29179 -0.04769 C -0.29244 -0.04977 -0.29283 -0.04977 -0.29349 -0.05023 C -0.29414 -0.05371 -0.29453 -0.05672 -0.29531 -0.05903 C -0.29713 -0.06644 -0.29661 -0.06181 -0.2983 -0.06574 C -0.29882 -0.06736 -0.29922 -0.06945 -0.29974 -0.07061 C -0.30065 -0.07315 -0.30182 -0.075 -0.30286 -0.07709 C -0.30403 -0.08056 -0.30507 -0.08635 -0.30625 -0.08843 C -0.3069 -0.08936 -0.30729 -0.09005 -0.30768 -0.09051 C -0.30807 -0.0919 -0.30859 -0.09398 -0.30898 -0.09491 C -0.31015 -0.09954 -0.31132 -0.10463 -0.3125 -0.1088 C -0.31315 -0.11111 -0.31406 -0.1132 -0.31484 -0.11528 C -0.31536 -0.11783 -0.31705 -0.125 -0.31797 -0.12639 C -0.3181 -0.12778 -0.31875 -0.12848 -0.31914 -0.12871 C -0.31966 -0.13056 -0.31992 -0.13218 -0.32044 -0.13334 C -0.32083 -0.13426 -0.32122 -0.13496 -0.32187 -0.13519 C -0.32291 -0.13727 -0.32422 -0.13843 -0.32539 -0.13982 C -0.32578 -0.14074 -0.32604 -0.1426 -0.32669 -0.1426 C -0.3332 -0.14398 -0.33997 -0.14398 -0.34661 -0.14468 C -0.34713 -0.14561 -0.34739 -0.14607 -0.34791 -0.14699 C -0.34895 -0.14838 -0.34987 -0.14908 -0.35091 -0.15139 C -0.35143 -0.15278 -0.35208 -0.15463 -0.35286 -0.15556 C -0.35377 -0.15811 -0.35468 -0.15811 -0.35586 -0.16019 C -0.35625 -0.16227 -0.35664 -0.16366 -0.35716 -0.16459 C -0.36132 -0.17639 -0.35468 -0.15486 -0.36028 -0.17176 C -0.36132 -0.17523 -0.36289 -0.17848 -0.3638 -0.18287 C -0.36497 -0.18936 -0.36575 -0.19352 -0.36731 -0.19838 C -0.36783 -0.2007 -0.36849 -0.20186 -0.36914 -0.20278 C -0.37083 -0.21598 -0.36888 -0.20394 -0.37187 -0.21667 C -0.37408 -0.22755 -0.37435 -0.2301 -0.37617 -0.24121 C -0.37799 -0.27014 -0.375 -0.22431 -0.3776 -0.25486 C -0.37773 -0.25787 -0.3776 -0.26111 -0.37799 -0.26343 C -0.37864 -0.27315 -0.38033 -0.28449 -0.38151 -0.29283 C -0.38372 -0.31042 -0.38242 -0.30278 -0.38502 -0.31551 C -0.38802 -0.35486 -0.38411 -0.30695 -0.38672 -0.33357 C -0.38711 -0.33681 -0.38724 -0.34098 -0.38776 -0.34445 C -0.38919 -0.36042 -0.38945 -0.35973 -0.39127 -0.37385 C -0.39205 -0.38195 -0.39297 -0.38889 -0.39388 -0.39653 C -0.39453 -0.40278 -0.39505 -0.40973 -0.39609 -0.41412 C -0.39661 -0.4169 -0.397 -0.41852 -0.39739 -0.4213 C -0.4 -0.44098 -0.39518 -0.41922 -0.40104 -0.44792 C -0.40299 -0.45857 -0.4039 -0.46273 -0.40586 -0.47709 C -0.40911 -0.50324 -0.40299 -0.45741 -0.40846 -0.4926 C -0.40937 -0.5 -0.41015 -0.50672 -0.41106 -0.51297 C -0.41145 -0.51644 -0.41172 -0.51991 -0.4125 -0.52199 C -0.41302 -0.5257 -0.41393 -0.52639 -0.41458 -0.52917 C -0.4151 -0.53056 -0.41601 -0.53287 -0.41601 -0.53264 L -0.4164 -0.53287 " pathEditMode="relative" rAng="0" ptsTypes="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92034" y="2579662"/>
            <a:ext cx="1674018" cy="910221"/>
          </a:xfrm>
          <a:prstGeom prst="rect">
            <a:avLst/>
          </a:prstGeom>
          <a:solidFill>
            <a:srgbClr val="FF0000">
              <a:alpha val="52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18554" y="1556333"/>
            <a:ext cx="1820636" cy="2008415"/>
          </a:xfrm>
          <a:prstGeom prst="rect">
            <a:avLst/>
          </a:prstGeom>
          <a:noFill/>
          <a:ln w="152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10725" y="1617394"/>
            <a:ext cx="1636295" cy="9240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310725" y="2533872"/>
            <a:ext cx="1636295" cy="960183"/>
            <a:chOff x="5390791" y="3342180"/>
            <a:chExt cx="1636295" cy="960183"/>
          </a:xfrm>
        </p:grpSpPr>
        <p:sp>
          <p:nvSpPr>
            <p:cNvPr id="8" name="Rectangle 7"/>
            <p:cNvSpPr/>
            <p:nvPr/>
          </p:nvSpPr>
          <p:spPr>
            <a:xfrm>
              <a:off x="5390791" y="3378338"/>
              <a:ext cx="1636295" cy="9240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14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47025" y="3342180"/>
              <a:ext cx="123825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4910522" y="2560540"/>
            <a:ext cx="0" cy="9240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92034" y="3711341"/>
            <a:ext cx="1673846" cy="47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54175" y="2699386"/>
            <a:ext cx="1030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Height</a:t>
            </a:r>
          </a:p>
          <a:p>
            <a:pPr algn="ctr"/>
            <a:r>
              <a:rPr lang="en-US" sz="1400" dirty="0" smtClean="0"/>
              <a:t>At least 20”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93629" y="3727950"/>
            <a:ext cx="1030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Width</a:t>
            </a:r>
            <a:endParaRPr lang="en-US" dirty="0"/>
          </a:p>
          <a:p>
            <a:pPr algn="ctr"/>
            <a:r>
              <a:rPr lang="en-US" sz="1400" dirty="0"/>
              <a:t>At least </a:t>
            </a:r>
            <a:r>
              <a:rPr lang="en-US" sz="1400" dirty="0" smtClean="0"/>
              <a:t>20”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593629" y="2714374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Minimum </a:t>
            </a:r>
          </a:p>
          <a:p>
            <a:pPr algn="ctr"/>
            <a:r>
              <a:rPr lang="en-US" dirty="0" smtClean="0"/>
              <a:t>648 in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5" name="Rectangle 14"/>
          <p:cNvSpPr/>
          <p:nvPr/>
        </p:nvSpPr>
        <p:spPr>
          <a:xfrm>
            <a:off x="0" y="5868955"/>
            <a:ext cx="12192000" cy="9890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586761"/>
            <a:ext cx="12192000" cy="2676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10725" y="426380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Double Hung</a:t>
            </a:r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628650" y="4864099"/>
            <a:ext cx="382045" cy="336981"/>
            <a:chOff x="-1262604" y="-1767470"/>
            <a:chExt cx="1066799" cy="1132470"/>
          </a:xfrm>
        </p:grpSpPr>
        <p:grpSp>
          <p:nvGrpSpPr>
            <p:cNvPr id="12" name="Group 11"/>
            <p:cNvGrpSpPr/>
            <p:nvPr/>
          </p:nvGrpSpPr>
          <p:grpSpPr>
            <a:xfrm>
              <a:off x="-1262604" y="-1767470"/>
              <a:ext cx="514350" cy="1132470"/>
              <a:chOff x="-1262604" y="-1767470"/>
              <a:chExt cx="514350" cy="1132470"/>
            </a:xfrm>
          </p:grpSpPr>
          <p:sp>
            <p:nvSpPr>
              <p:cNvPr id="9" name="Teardrop 8"/>
              <p:cNvSpPr/>
              <p:nvPr/>
            </p:nvSpPr>
            <p:spPr>
              <a:xfrm>
                <a:off x="-1110205" y="-1149350"/>
                <a:ext cx="361950" cy="514350"/>
              </a:xfrm>
              <a:prstGeom prst="teardrop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ardrop 21"/>
              <p:cNvSpPr/>
              <p:nvPr/>
            </p:nvSpPr>
            <p:spPr>
              <a:xfrm rot="5400000">
                <a:off x="-1314489" y="-1715585"/>
                <a:ext cx="618119" cy="514350"/>
              </a:xfrm>
              <a:prstGeom prst="teardrop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-1005430" y="-1085850"/>
                <a:ext cx="141830" cy="1143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-1005430" y="-90805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-1096460" y="-168701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-907005" y="-1397000"/>
                <a:ext cx="63520" cy="127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flipH="1">
              <a:off x="-710155" y="-1767470"/>
              <a:ext cx="514350" cy="1132470"/>
              <a:chOff x="-1262604" y="-1767470"/>
              <a:chExt cx="514350" cy="1132470"/>
            </a:xfrm>
          </p:grpSpPr>
          <p:sp>
            <p:nvSpPr>
              <p:cNvPr id="34" name="Teardrop 33"/>
              <p:cNvSpPr/>
              <p:nvPr/>
            </p:nvSpPr>
            <p:spPr>
              <a:xfrm>
                <a:off x="-1110205" y="-1149350"/>
                <a:ext cx="361950" cy="514350"/>
              </a:xfrm>
              <a:prstGeom prst="teardrop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ardrop 34"/>
              <p:cNvSpPr/>
              <p:nvPr/>
            </p:nvSpPr>
            <p:spPr>
              <a:xfrm rot="5400000">
                <a:off x="-1314489" y="-1715585"/>
                <a:ext cx="618119" cy="514350"/>
              </a:xfrm>
              <a:prstGeom prst="teardrop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-1005430" y="-1085850"/>
                <a:ext cx="141830" cy="1143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-1005430" y="-90805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-1096460" y="-168701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-907005" y="-1397000"/>
                <a:ext cx="63520" cy="127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-801205" y="-1483770"/>
              <a:ext cx="135480" cy="6688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-982140" y="-1589610"/>
              <a:ext cx="233885" cy="46990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flipH="1">
              <a:off x="-728652" y="-1595960"/>
              <a:ext cx="233885" cy="46990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006769" y="4427019"/>
            <a:ext cx="224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Height x Width = Area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019207" y="1563928"/>
            <a:ext cx="267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 smtClean="0"/>
              <a:t>648 </a:t>
            </a:r>
            <a:r>
              <a:rPr lang="en-US" dirty="0"/>
              <a:t>sq.in. required opening size divided by 20 inch minimum width equals </a:t>
            </a:r>
            <a:r>
              <a:rPr lang="en-US" dirty="0" smtClean="0"/>
              <a:t>32.4 </a:t>
            </a:r>
            <a:r>
              <a:rPr lang="en-US" dirty="0"/>
              <a:t>inches in height to be code compliant</a:t>
            </a:r>
          </a:p>
        </p:txBody>
      </p:sp>
    </p:spTree>
    <p:extLst>
      <p:ext uri="{BB962C8B-B14F-4D97-AF65-F5344CB8AC3E}">
        <p14:creationId xmlns:p14="http://schemas.microsoft.com/office/powerpoint/2010/main" val="416653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00013 -0.1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463 L -2.70833E-6 -0.0044 C 0.00183 -0.00348 0.00352 -0.00209 0.00508 -0.00047 C 0.00651 0.00046 0.00768 0.00208 0.00886 0.00347 C 0.00951 0.00416 0.01016 0.00509 0.01081 0.00555 L 0.01263 0.00671 C 0.01367 0.00764 0.01446 0.00902 0.01524 0.00972 C 0.01641 0.01064 0.01784 0.01064 0.01901 0.0118 C 0.02136 0.01412 0.02292 0.0162 0.02526 0.01805 C 0.02657 0.01875 0.028 0.01898 0.02904 0.02014 C 0.03073 0.02129 0.03242 0.02314 0.03412 0.0243 L 0.03959 0.02731 C 0.04401 0.02963 0.03854 0.02662 0.04401 0.02939 C 0.04466 0.02963 0.04519 0.03009 0.04597 0.03032 C 0.04896 0.03101 0.05222 0.03101 0.05534 0.03148 C 0.0569 0.03148 0.05873 0.03194 0.06042 0.0324 C 0.06394 0.03194 0.06758 0.03194 0.0711 0.03148 C 0.07188 0.03125 0.07266 0.03101 0.0737 0.03032 C 0.07435 0.02986 0.07474 0.02893 0.07552 0.02824 C 0.07604 0.02777 0.07683 0.02754 0.07748 0.02731 C 0.07813 0.02662 0.07852 0.02569 0.0793 0.02523 C 0.08034 0.0243 0.08269 0.02338 0.08373 0.02314 C 0.08503 0.02245 0.08633 0.02222 0.0875 0.02106 C 0.08815 0.02037 0.08867 0.01921 0.08946 0.01898 C 0.09089 0.01828 0.09232 0.01828 0.09388 0.01805 C 0.09505 0.01759 0.09636 0.01736 0.09766 0.01689 C 0.10508 0.01759 0.10612 0.01736 0.11211 0.01898 C 0.11302 0.01921 0.1142 0.01967 0.11524 0.02014 C 0.11589 0.02037 0.11641 0.02083 0.11719 0.02106 C 0.11875 0.02129 0.12045 0.02152 0.12214 0.02222 L 0.12591 0.0243 C 0.12709 0.02476 0.12917 0.02592 0.13034 0.02639 C 0.13321 0.02685 0.1362 0.02685 0.1392 0.02731 C 0.14011 0.02777 0.14128 0.0287 0.14232 0.02939 C 0.15469 0.03564 0.14167 0.02824 0.15052 0.0324 C 0.15821 0.03588 0.14974 0.03379 0.16068 0.03564 C 0.16472 0.03495 0.16901 0.03564 0.17318 0.03449 C 0.17383 0.03426 0.17383 0.03217 0.17448 0.03148 C 0.175 0.03032 0.17578 0.02986 0.17644 0.02939 C 0.1767 0.02824 0.17696 0.02708 0.17761 0.02639 C 0.17813 0.02523 0.17891 0.02476 0.17956 0.0243 C 0.18216 0.02083 0.18164 0.02152 0.18399 0.01805 C 0.18412 0.01689 0.18425 0.01597 0.18464 0.01481 C 0.18646 0.00347 0.18581 -0.00278 0.18464 -0.01806 C 0.18438 -0.01945 0.18334 -0.01899 0.18269 -0.01922 C 0.17787 -0.01899 0.17292 -0.01945 0.16823 -0.01806 C 0.16745 -0.01806 0.16706 -0.01621 0.16693 -0.01505 C 0.16628 -0.0132 0.16602 -0.01088 0.16563 -0.0088 L 0.16511 -0.00579 C 0.16524 3.7037E-6 0.16485 0.00578 0.16563 0.0118 C 0.16589 0.01412 0.16862 0.01898 0.17005 0.02106 C 0.17058 0.02199 0.17136 0.02222 0.17201 0.02314 C 0.17604 0.02986 0.17149 0.02476 0.17578 0.03032 C 0.17787 0.03333 0.17722 0.03171 0.17956 0.03356 C 0.18034 0.03402 0.18112 0.03472 0.18203 0.03564 C 0.18282 0.03588 0.1836 0.03611 0.18464 0.03657 C 0.19219 0.04027 0.18503 0.03703 0.19089 0.03981 L 0.23242 0.03865 C 0.23308 0.03842 0.23308 0.03634 0.23373 0.03564 C 0.23425 0.03472 0.23503 0.03472 0.23568 0.03449 C 0.24323 0.02199 0.23347 0.03703 0.24063 0.02824 C 0.24167 0.02708 0.24219 0.02523 0.24323 0.0243 C 0.24479 0.02199 0.24649 0.02014 0.24818 0.01805 C 0.24896 0.01689 0.24961 0.01551 0.25078 0.01481 C 0.25404 0.01296 0.25117 0.01458 0.25573 0.01088 C 0.25651 0.00995 0.25742 0.00949 0.25834 0.00879 C 0.26328 0.00324 0.25782 0.00717 0.26459 0.00347 C 0.26602 0.00185 0.26732 -0.00024 0.26901 -0.00162 C 0.27722 -0.0088 0.26966 -0.00047 0.27474 -0.00463 C 0.27591 -0.00602 0.27748 -0.00741 0.27904 -0.00787 C 0.28047 -0.00834 0.2819 -0.00857 0.28347 -0.0088 C 0.29232 -0.01366 0.28594 -0.01111 0.30365 -0.00996 C 0.3043 -0.00926 0.30482 -0.00857 0.3056 -0.00787 C 0.30638 -0.00718 0.30716 -0.00672 0.30808 -0.00579 C 0.30886 -0.00486 0.30964 -0.00371 0.31055 -0.00255 C 0.31198 -0.00139 0.31354 -0.00024 0.31498 0.00162 C 0.31563 0.00231 0.31615 0.00347 0.31693 0.00463 C 0.31745 0.00532 0.31823 0.00555 0.31875 0.00671 C 0.3194 0.0074 0.31992 0.00902 0.32071 0.00972 C 0.32136 0.01018 0.32227 0.01018 0.32318 0.01088 C 0.32396 0.01134 0.32474 0.01226 0.32578 0.01296 C 0.32878 0.01435 0.33125 0.01481 0.33451 0.01597 C 0.34649 0.01551 0.35847 0.01574 0.37045 0.01481 C 0.37162 0.01458 0.37253 0.01342 0.37357 0.01296 C 0.37435 0.01226 0.37526 0.01203 0.37617 0.0118 C 0.38308 0.00833 0.38099 0.00856 0.3888 0.00555 C 0.38985 0.00509 0.39128 0.00486 0.39258 0.00463 C 0.3931 0.00393 0.39362 0.00277 0.3944 0.00254 C 0.3974 0.00023 0.3987 0.00023 0.40196 -0.00047 C 0.40261 -0.00139 0.40313 -0.00209 0.40391 -0.00255 C 0.40508 -0.00394 0.40769 -0.0044 0.40886 -0.00463 C 0.41055 -0.00649 0.41224 -0.00834 0.41394 -0.00996 C 0.41459 -0.01065 0.41511 -0.01158 0.41589 -0.01181 C 0.41667 -0.01274 0.41745 -0.01274 0.41836 -0.01297 C 0.41914 -0.01459 0.41979 -0.01598 0.42084 -0.01713 C 0.42344 -0.02037 0.42279 -0.01829 0.42526 -0.02014 C 0.42591 -0.02084 0.42644 -0.02176 0.42722 -0.02223 C 0.42865 -0.02361 0.43021 -0.02431 0.43164 -0.02524 C 0.43334 -0.02686 0.43477 -0.02963 0.43659 -0.03056 C 0.43724 -0.03102 0.43789 -0.03125 0.43854 -0.03149 C 0.4392 -0.03218 0.43985 -0.03311 0.44037 -0.03357 C 0.44206 -0.03565 0.44375 -0.03797 0.44545 -0.03982 C 0.44636 -0.04098 0.44753 -0.0419 0.44857 -0.04283 C 0.44935 -0.04399 0.45183 -0.04723 0.453 -0.04792 C 0.45352 -0.04861 0.4543 -0.04885 0.45495 -0.04908 C 0.4556 -0.04977 0.45599 -0.0507 0.45677 -0.05116 C 0.45729 -0.05162 0.45795 -0.05186 0.45873 -0.05209 C 0.46029 -0.05301 0.46198 -0.05348 0.4638 -0.05417 C 0.46433 -0.05463 0.46485 -0.05533 0.46563 -0.05533 C 0.47487 -0.05602 0.48451 -0.05602 0.49401 -0.05625 C 0.49466 -0.05672 0.49505 -0.05695 0.49584 -0.05741 C 0.4974 -0.05811 0.4987 -0.05834 0.50026 -0.05949 C 0.50104 -0.06019 0.50183 -0.06088 0.50287 -0.06135 C 0.50443 -0.0625 0.5056 -0.0625 0.50716 -0.06343 C 0.50782 -0.06436 0.50834 -0.06505 0.50912 -0.06551 C 0.51511 -0.07084 0.5056 -0.06111 0.51354 -0.06875 C 0.51511 -0.07037 0.51719 -0.07176 0.51862 -0.07385 C 0.52032 -0.07686 0.52123 -0.07871 0.52357 -0.08102 C 0.52422 -0.08218 0.52513 -0.08264 0.52617 -0.08311 C 0.52852 -0.08912 0.52591 -0.08357 0.52995 -0.08936 C 0.53321 -0.09445 0.5336 -0.09561 0.5362 -0.1007 C 0.53867 -0.11389 0.53438 -0.09283 0.53815 -0.10695 C 0.53841 -0.10834 0.53828 -0.10973 0.53867 -0.11088 C 0.53985 -0.11528 0.54206 -0.12061 0.54375 -0.12431 C 0.54688 -0.13241 0.54519 -0.12894 0.54883 -0.13473 C 0.55313 -0.15278 0.54753 -0.13079 0.5513 -0.14306 C 0.55183 -0.14468 0.55196 -0.14653 0.55261 -0.14815 C 0.55469 -0.15533 0.55508 -0.1551 0.55769 -0.16158 C 0.55886 -0.16528 0.56003 -0.16852 0.56146 -0.17199 C 0.56237 -0.17477 0.56315 -0.17801 0.56459 -0.1801 C 0.56524 -0.18125 0.56589 -0.18218 0.56641 -0.18334 C 0.57019 -0.19236 0.56328 -0.18241 0.57149 -0.19561 C 0.57435 -0.20047 0.57565 -0.20232 0.57839 -0.20903 C 0.58321 -0.22107 0.57448 -0.2 0.58216 -0.21621 C 0.58347 -0.21945 0.58464 -0.22269 0.58594 -0.22547 C 0.58659 -0.22709 0.58698 -0.22871 0.58789 -0.22963 C 0.58867 -0.23125 0.58998 -0.23172 0.59102 -0.23287 C 0.59167 -0.23357 0.59297 -0.23473 0.59297 -0.23449 L 0.59362 -0.23473 " pathEditMode="relative" rAng="0" ptsTypes="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74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16" grpId="0"/>
      <p:bldP spid="17" grpId="0"/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971783" y="2076436"/>
            <a:ext cx="2316616" cy="1861458"/>
          </a:xfrm>
          <a:prstGeom prst="rect">
            <a:avLst/>
          </a:prstGeom>
          <a:noFill/>
          <a:ln w="152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5400000">
            <a:off x="5873515" y="2522814"/>
            <a:ext cx="1636295" cy="9687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5400000">
            <a:off x="4733514" y="2465665"/>
            <a:ext cx="1711077" cy="1083665"/>
          </a:xfrm>
          <a:prstGeom prst="rect">
            <a:avLst/>
          </a:prstGeom>
          <a:solidFill>
            <a:srgbClr val="FF0000">
              <a:alpha val="52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 rot="5400000">
            <a:off x="4808772" y="2465381"/>
            <a:ext cx="1636295" cy="1083567"/>
            <a:chOff x="5390791" y="3342180"/>
            <a:chExt cx="1636295" cy="960183"/>
          </a:xfrm>
        </p:grpSpPr>
        <p:sp>
          <p:nvSpPr>
            <p:cNvPr id="21" name="Rectangle 20"/>
            <p:cNvSpPr/>
            <p:nvPr/>
          </p:nvSpPr>
          <p:spPr>
            <a:xfrm>
              <a:off x="5390791" y="3378338"/>
              <a:ext cx="1636295" cy="9240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14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47025" y="3342180"/>
              <a:ext cx="123825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4835711" y="2175768"/>
            <a:ext cx="6367" cy="16872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47220" y="4050475"/>
            <a:ext cx="107287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1155" y="2652863"/>
            <a:ext cx="1030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Height</a:t>
            </a:r>
          </a:p>
          <a:p>
            <a:pPr algn="ctr"/>
            <a:r>
              <a:rPr lang="en-US" sz="1400" dirty="0" smtClean="0"/>
              <a:t>At least 20”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9962" y="4093937"/>
            <a:ext cx="1030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Width</a:t>
            </a:r>
            <a:endParaRPr lang="en-US" dirty="0"/>
          </a:p>
          <a:p>
            <a:pPr algn="ctr"/>
            <a:r>
              <a:rPr lang="en-US" sz="1400" dirty="0"/>
              <a:t>At least 20”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7220" y="269623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Minimum </a:t>
            </a:r>
          </a:p>
          <a:p>
            <a:pPr algn="ctr"/>
            <a:r>
              <a:rPr lang="en-US" dirty="0" smtClean="0"/>
              <a:t>648 in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6" name="Rectangle 15"/>
          <p:cNvSpPr/>
          <p:nvPr/>
        </p:nvSpPr>
        <p:spPr>
          <a:xfrm>
            <a:off x="0" y="5868955"/>
            <a:ext cx="12192000" cy="9890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586761"/>
            <a:ext cx="12192000" cy="2676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27389" y="44020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Sliding</a:t>
            </a:r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-628650" y="4864099"/>
            <a:ext cx="382045" cy="336981"/>
            <a:chOff x="-1262604" y="-1767470"/>
            <a:chExt cx="1066799" cy="1132470"/>
          </a:xfrm>
        </p:grpSpPr>
        <p:grpSp>
          <p:nvGrpSpPr>
            <p:cNvPr id="30" name="Group 29"/>
            <p:cNvGrpSpPr/>
            <p:nvPr/>
          </p:nvGrpSpPr>
          <p:grpSpPr>
            <a:xfrm>
              <a:off x="-1262604" y="-1767470"/>
              <a:ext cx="514350" cy="1132470"/>
              <a:chOff x="-1262604" y="-1767470"/>
              <a:chExt cx="514350" cy="1132470"/>
            </a:xfrm>
          </p:grpSpPr>
          <p:sp>
            <p:nvSpPr>
              <p:cNvPr id="41" name="Teardrop 40"/>
              <p:cNvSpPr/>
              <p:nvPr/>
            </p:nvSpPr>
            <p:spPr>
              <a:xfrm>
                <a:off x="-1110205" y="-1149350"/>
                <a:ext cx="361950" cy="514350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ardrop 41"/>
              <p:cNvSpPr/>
              <p:nvPr/>
            </p:nvSpPr>
            <p:spPr>
              <a:xfrm rot="5400000">
                <a:off x="-1314489" y="-1715585"/>
                <a:ext cx="618119" cy="514350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-1005430" y="-1085850"/>
                <a:ext cx="141830" cy="1143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-1005430" y="-90805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-1096460" y="-168701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-907005" y="-1397000"/>
                <a:ext cx="63520" cy="127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flipH="1">
              <a:off x="-710155" y="-1767470"/>
              <a:ext cx="514350" cy="1132470"/>
              <a:chOff x="-1262604" y="-1767470"/>
              <a:chExt cx="514350" cy="1132470"/>
            </a:xfrm>
          </p:grpSpPr>
          <p:sp>
            <p:nvSpPr>
              <p:cNvPr id="35" name="Teardrop 34"/>
              <p:cNvSpPr/>
              <p:nvPr/>
            </p:nvSpPr>
            <p:spPr>
              <a:xfrm>
                <a:off x="-1110205" y="-1149350"/>
                <a:ext cx="361950" cy="514350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ardrop 35"/>
              <p:cNvSpPr/>
              <p:nvPr/>
            </p:nvSpPr>
            <p:spPr>
              <a:xfrm rot="5400000">
                <a:off x="-1314489" y="-1715585"/>
                <a:ext cx="618119" cy="514350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-1005430" y="-1085850"/>
                <a:ext cx="141830" cy="1143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-1005430" y="-90805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-1096460" y="-168701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-907005" y="-1397000"/>
                <a:ext cx="63520" cy="127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-801205" y="-1483770"/>
              <a:ext cx="135480" cy="6688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-982140" y="-1589610"/>
              <a:ext cx="233885" cy="46990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 flipH="1">
              <a:off x="-728652" y="-1595960"/>
              <a:ext cx="233885" cy="46990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020804" y="4899263"/>
            <a:ext cx="224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Height x Width = Area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045242" y="2019150"/>
            <a:ext cx="2678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 smtClean="0"/>
              <a:t>648 </a:t>
            </a:r>
            <a:r>
              <a:rPr lang="en-US" dirty="0"/>
              <a:t>sq.in. required opening size divided by 40 inch height equals </a:t>
            </a:r>
            <a:r>
              <a:rPr lang="en-US" dirty="0" smtClean="0"/>
              <a:t>16.2 </a:t>
            </a:r>
            <a:r>
              <a:rPr lang="en-US" dirty="0"/>
              <a:t>inches in width, but shall be 20 inches to be code compliant</a:t>
            </a:r>
          </a:p>
        </p:txBody>
      </p:sp>
    </p:spTree>
    <p:extLst>
      <p:ext uri="{BB962C8B-B14F-4D97-AF65-F5344CB8AC3E}">
        <p14:creationId xmlns:p14="http://schemas.microsoft.com/office/powerpoint/2010/main" val="39624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08567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2.70833E-6 0.00024 C 0.00157 0.00163 0.00313 0.00371 0.00443 0.00602 C 0.0056 0.00741 0.00664 0.00973 0.00755 0.01181 C 0.00821 0.01274 0.00873 0.01413 0.00925 0.01482 L 0.01081 0.01644 C 0.01172 0.01783 0.01237 0.01991 0.01302 0.02084 C 0.01407 0.02223 0.01524 0.02223 0.01628 0.02385 C 0.01823 0.02732 0.01966 0.03033 0.02162 0.03311 C 0.02266 0.03403 0.02396 0.0345 0.02487 0.03612 C 0.0263 0.03774 0.02774 0.04051 0.02917 0.04213 L 0.03386 0.04676 C 0.0375 0.05 0.03295 0.04561 0.0375 0.04977 C 0.03802 0.05 0.03841 0.0507 0.03907 0.05116 C 0.04167 0.05209 0.0444 0.05209 0.04714 0.05278 C 0.04844 0.05278 0.05 0.05348 0.05144 0.05417 C 0.05443 0.05348 0.05755 0.05348 0.06055 0.05278 C 0.0612 0.05232 0.06185 0.05209 0.06276 0.05116 C 0.06328 0.05047 0.06367 0.04908 0.06433 0.04792 C 0.06472 0.04723 0.0655 0.047 0.06602 0.04676 C 0.06654 0.04561 0.06693 0.04422 0.06758 0.04352 C 0.06849 0.04213 0.07045 0.04098 0.07136 0.04051 C 0.0724 0.03959 0.07357 0.03913 0.07448 0.0375 C 0.07513 0.03658 0.07552 0.03473 0.07617 0.0345 C 0.07748 0.03334 0.07865 0.03334 0.07995 0.03311 C 0.08099 0.03241 0.08203 0.03218 0.08321 0.03149 C 0.08959 0.03241 0.09037 0.03218 0.09558 0.0345 C 0.09636 0.03473 0.09727 0.03542 0.09818 0.03612 C 0.0987 0.03658 0.09922 0.03727 0.09987 0.0375 C 0.10117 0.03774 0.10261 0.0382 0.10404 0.03913 L 0.10729 0.04213 C 0.10834 0.04283 0.11003 0.04468 0.11107 0.04538 C 0.11354 0.04607 0.11602 0.04607 0.11862 0.04676 C 0.1194 0.04723 0.12045 0.04862 0.12123 0.04977 C 0.13177 0.0588 0.12071 0.04792 0.12826 0.05417 C 0.13477 0.05926 0.12761 0.05602 0.13698 0.0588 C 0.14037 0.05788 0.14401 0.0588 0.14753 0.05718 C 0.14818 0.05672 0.14818 0.05371 0.1487 0.05278 C 0.14909 0.05116 0.14987 0.05047 0.15039 0.04977 C 0.15052 0.04792 0.15078 0.0463 0.1513 0.04538 C 0.15183 0.04352 0.15248 0.04283 0.153 0.04213 C 0.15521 0.03727 0.15482 0.0382 0.15677 0.03311 C 0.1569 0.03149 0.15703 0.0301 0.15729 0.02848 C 0.15886 0.01181 0.15834 0.00255 0.15729 -0.01967 C 0.15716 -0.02175 0.15625 -0.02106 0.15573 -0.02152 C 0.15157 -0.02106 0.1474 -0.02175 0.14336 -0.01967 C 0.14271 -0.01967 0.14232 -0.01712 0.14232 -0.01527 C 0.14167 -0.01273 0.14154 -0.00925 0.14115 -0.00625 L 0.14076 -0.00185 C 0.14076 0.00672 0.1405 0.01505 0.14115 0.02385 C 0.14141 0.02732 0.14375 0.0345 0.14492 0.0375 C 0.14532 0.03889 0.1461 0.03913 0.14662 0.04051 C 0.15 0.05047 0.1461 0.04283 0.14987 0.05116 C 0.15157 0.05556 0.15104 0.05301 0.153 0.05579 C 0.15365 0.05649 0.1543 0.05741 0.15508 0.0588 C 0.15586 0.05926 0.15651 0.0595 0.15729 0.06019 C 0.1638 0.06551 0.15769 0.06088 0.16263 0.06505 L 0.19805 0.0632 C 0.1987 0.06297 0.1987 0.05996 0.19922 0.0588 C 0.19961 0.05741 0.20026 0.05741 0.20091 0.05718 C 0.20729 0.03889 0.19896 0.06088 0.20508 0.04792 C 0.20599 0.0463 0.20638 0.04352 0.20729 0.04213 C 0.2086 0.03889 0.21003 0.03612 0.21159 0.03311 C 0.21224 0.03149 0.21276 0.0294 0.2138 0.02848 C 0.21654 0.0257 0.21407 0.02801 0.21797 0.02269 C 0.21862 0.0213 0.2194 0.02061 0.22019 0.01945 C 0.22435 0.01135 0.21979 0.01713 0.22552 0.01181 C 0.2267 0.0095 0.22787 0.00625 0.2293 0.0044 C 0.23633 -0.00625 0.22982 0.00602 0.23412 -4.81481E-6 C 0.23516 -0.00208 0.23646 -0.00416 0.23789 -0.00486 C 0.23907 -0.00555 0.24024 -0.00578 0.24167 -0.00625 C 0.24922 -0.01319 0.24375 -0.00949 0.25886 -0.00787 C 0.25938 -0.00694 0.25977 -0.00578 0.26055 -0.00486 C 0.2612 -0.0037 0.26185 -0.00324 0.26263 -0.00185 C 0.26328 -0.00046 0.26394 0.00116 0.26472 0.00301 C 0.26589 0.00463 0.26732 0.00625 0.26849 0.00903 C 0.26901 0.01019 0.26953 0.01181 0.27019 0.01343 C 0.27058 0.01459 0.27123 0.01482 0.27175 0.01644 C 0.27227 0.0176 0.27266 0.01991 0.27331 0.02084 C 0.27396 0.02153 0.27474 0.02153 0.27552 0.02269 C 0.27617 0.02338 0.27683 0.02454 0.27774 0.0257 C 0.28021 0.02778 0.28242 0.02848 0.28516 0.0301 C 0.29532 0.0294 0.3056 0.02963 0.31576 0.02848 C 0.3168 0.02801 0.31758 0.02639 0.31849 0.0257 C 0.31914 0.02454 0.31992 0.02431 0.32071 0.02385 C 0.32657 0.01899 0.32474 0.01922 0.33138 0.01482 C 0.33229 0.01413 0.3336 0.01389 0.33464 0.01343 C 0.33503 0.0125 0.33555 0.01065 0.3362 0.01042 C 0.3388 0.00695 0.33985 0.00695 0.34258 0.00602 C 0.34323 0.00463 0.34362 0.00371 0.34427 0.00301 C 0.34532 0.00093 0.34753 0.00024 0.34857 -4.81481E-6 C 0.35 -0.00277 0.35144 -0.00555 0.35287 -0.00787 C 0.35339 -0.00879 0.35391 -0.01018 0.35456 -0.01064 C 0.35521 -0.01203 0.35586 -0.01203 0.35664 -0.01226 C 0.35729 -0.01458 0.35782 -0.01666 0.35873 -0.01828 C 0.36094 -0.02314 0.36042 -0.02013 0.3625 -0.02268 C 0.36302 -0.02384 0.36354 -0.02523 0.3642 -0.02592 C 0.36537 -0.02777 0.36667 -0.02893 0.36797 -0.03032 C 0.3694 -0.03263 0.37058 -0.03657 0.37214 -0.03796 C 0.37279 -0.03865 0.37331 -0.03912 0.37383 -0.03935 C 0.37435 -0.04027 0.375 -0.04166 0.37539 -0.04236 C 0.37683 -0.04537 0.37826 -0.04884 0.37969 -0.05162 C 0.38047 -0.05324 0.38151 -0.05462 0.38242 -0.05601 C 0.38308 -0.05763 0.38516 -0.0625 0.3862 -0.06342 C 0.38659 -0.06435 0.38724 -0.06481 0.38776 -0.06504 C 0.38841 -0.0662 0.38867 -0.06736 0.38933 -0.06805 C 0.38985 -0.06875 0.39037 -0.06921 0.39102 -0.06944 C 0.39232 -0.07083 0.39388 -0.07152 0.39532 -0.07245 C 0.39584 -0.07314 0.39623 -0.0743 0.39688 -0.0743 C 0.40482 -0.07523 0.41302 -0.07523 0.4211 -0.07569 C 0.42175 -0.07638 0.42201 -0.07662 0.42266 -0.07731 C 0.42396 -0.07824 0.42513 -0.0787 0.42644 -0.08032 C 0.42709 -0.08125 0.42774 -0.0824 0.42865 -0.0831 C 0.42995 -0.08472 0.43099 -0.08472 0.43229 -0.08611 C 0.43295 -0.0875 0.43334 -0.08842 0.43399 -0.08912 C 0.43907 -0.09699 0.43099 -0.08263 0.43776 -0.09398 C 0.43907 -0.09629 0.44089 -0.09837 0.44206 -0.10138 C 0.44349 -0.10578 0.44427 -0.10856 0.44636 -0.1118 C 0.44688 -0.11342 0.44766 -0.11412 0.44857 -0.11481 C 0.45052 -0.12361 0.44831 -0.1155 0.45183 -0.12407 C 0.45456 -0.13148 0.45482 -0.1331 0.45716 -0.1405 C 0.45925 -0.15995 0.4556 -0.12916 0.45873 -0.14976 C 0.45899 -0.15185 0.45886 -0.15393 0.45925 -0.15555 C 0.46016 -0.16203 0.46211 -0.16967 0.46354 -0.17523 C 0.46615 -0.18703 0.46472 -0.18194 0.46784 -0.1905 C 0.47149 -0.21689 0.4668 -0.18472 0.46992 -0.20254 C 0.47045 -0.20486 0.47058 -0.20763 0.4711 -0.20995 C 0.47292 -0.2206 0.47318 -0.22013 0.47539 -0.22962 C 0.47644 -0.23518 0.47748 -0.23981 0.47865 -0.2449 C 0.47943 -0.24907 0.48008 -0.2537 0.48125 -0.25671 C 0.4819 -0.25856 0.48242 -0.25972 0.48282 -0.26157 C 0.48607 -0.27476 0.48021 -0.26018 0.48724 -0.27939 C 0.48959 -0.28657 0.49076 -0.28935 0.4931 -0.29907 C 0.49714 -0.31666 0.48972 -0.28587 0.49623 -0.30949 C 0.4974 -0.31435 0.49844 -0.31898 0.49948 -0.32314 C 0.5 -0.32546 0.50039 -0.32777 0.50117 -0.32916 C 0.50183 -0.33171 0.503 -0.33217 0.50378 -0.33402 C 0.50443 -0.33495 0.50547 -0.33657 0.50547 -0.33634 L 0.50612 -0.33657 " pathEditMode="relative" rAng="0" ptsTypes="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9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13" grpId="0"/>
      <p:bldP spid="14" grpId="0"/>
      <p:bldP spid="15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4750261" y="2428372"/>
            <a:ext cx="1711077" cy="1106895"/>
          </a:xfrm>
          <a:prstGeom prst="rect">
            <a:avLst/>
          </a:prstGeom>
          <a:solidFill>
            <a:srgbClr val="FF0000">
              <a:alpha val="52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4788453" y="2460106"/>
            <a:ext cx="1636296" cy="10427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/>
          <p:cNvSpPr/>
          <p:nvPr/>
        </p:nvSpPr>
        <p:spPr>
          <a:xfrm rot="5400000">
            <a:off x="4419734" y="2765502"/>
            <a:ext cx="1700924" cy="422483"/>
          </a:xfrm>
          <a:prstGeom prst="trapezoi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1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65011" y="2050758"/>
            <a:ext cx="2316616" cy="1861458"/>
          </a:xfrm>
          <a:prstGeom prst="rect">
            <a:avLst/>
          </a:prstGeom>
          <a:noFill/>
          <a:ln w="152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5866743" y="2497136"/>
            <a:ext cx="1636295" cy="9687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28939" y="2150090"/>
            <a:ext cx="6367" cy="16872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40448" y="4024797"/>
            <a:ext cx="107287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094732" y="3665789"/>
            <a:ext cx="123825" cy="188791"/>
            <a:chOff x="5395815" y="4137114"/>
            <a:chExt cx="123825" cy="188791"/>
          </a:xfrm>
        </p:grpSpPr>
        <p:sp>
          <p:nvSpPr>
            <p:cNvPr id="14" name="Rectangle 13"/>
            <p:cNvSpPr/>
            <p:nvPr/>
          </p:nvSpPr>
          <p:spPr>
            <a:xfrm>
              <a:off x="5395815" y="4274311"/>
              <a:ext cx="123825" cy="515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7514518">
              <a:off x="5366304" y="4195161"/>
              <a:ext cx="16181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7117" y="2701336"/>
            <a:ext cx="1030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Height</a:t>
            </a:r>
          </a:p>
          <a:p>
            <a:pPr algn="ctr"/>
            <a:r>
              <a:rPr lang="en-US" sz="1400" dirty="0" smtClean="0"/>
              <a:t>At least 20”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40448" y="4137379"/>
            <a:ext cx="1030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Width</a:t>
            </a:r>
            <a:endParaRPr lang="en-US" dirty="0"/>
          </a:p>
          <a:p>
            <a:pPr algn="ctr"/>
            <a:r>
              <a:rPr lang="en-US" sz="1400" dirty="0"/>
              <a:t>At least 20”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40448" y="2675077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Minimum </a:t>
            </a:r>
          </a:p>
          <a:p>
            <a:pPr algn="ctr"/>
            <a:r>
              <a:rPr lang="en-US" dirty="0" smtClean="0"/>
              <a:t>648 in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20" name="Rectangle 19"/>
          <p:cNvSpPr/>
          <p:nvPr/>
        </p:nvSpPr>
        <p:spPr>
          <a:xfrm>
            <a:off x="0" y="5868955"/>
            <a:ext cx="12192000" cy="9890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5586761"/>
            <a:ext cx="12192000" cy="2676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08059" y="438768"/>
            <a:ext cx="143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Casement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-628650" y="4864099"/>
            <a:ext cx="382045" cy="336981"/>
            <a:chOff x="-1262604" y="-1767470"/>
            <a:chExt cx="1066799" cy="1132470"/>
          </a:xfrm>
        </p:grpSpPr>
        <p:grpSp>
          <p:nvGrpSpPr>
            <p:cNvPr id="24" name="Group 23"/>
            <p:cNvGrpSpPr/>
            <p:nvPr/>
          </p:nvGrpSpPr>
          <p:grpSpPr>
            <a:xfrm>
              <a:off x="-1262604" y="-1767470"/>
              <a:ext cx="514350" cy="1132470"/>
              <a:chOff x="-1262604" y="-1767470"/>
              <a:chExt cx="514350" cy="1132470"/>
            </a:xfrm>
          </p:grpSpPr>
          <p:sp>
            <p:nvSpPr>
              <p:cNvPr id="35" name="Teardrop 34"/>
              <p:cNvSpPr/>
              <p:nvPr/>
            </p:nvSpPr>
            <p:spPr>
              <a:xfrm>
                <a:off x="-1110205" y="-1149350"/>
                <a:ext cx="361950" cy="514350"/>
              </a:xfrm>
              <a:prstGeom prst="teardrop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ardrop 35"/>
              <p:cNvSpPr/>
              <p:nvPr/>
            </p:nvSpPr>
            <p:spPr>
              <a:xfrm rot="5400000">
                <a:off x="-1314489" y="-1715585"/>
                <a:ext cx="618119" cy="514350"/>
              </a:xfrm>
              <a:prstGeom prst="teardrop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-1005430" y="-1085850"/>
                <a:ext cx="141830" cy="1143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-1005430" y="-90805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-1096460" y="-168701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-907005" y="-1397000"/>
                <a:ext cx="63520" cy="127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flipH="1">
              <a:off x="-710155" y="-1767470"/>
              <a:ext cx="514350" cy="1132470"/>
              <a:chOff x="-1262604" y="-1767470"/>
              <a:chExt cx="514350" cy="1132470"/>
            </a:xfrm>
          </p:grpSpPr>
          <p:sp>
            <p:nvSpPr>
              <p:cNvPr id="29" name="Teardrop 28"/>
              <p:cNvSpPr/>
              <p:nvPr/>
            </p:nvSpPr>
            <p:spPr>
              <a:xfrm>
                <a:off x="-1110205" y="-1149350"/>
                <a:ext cx="361950" cy="514350"/>
              </a:xfrm>
              <a:prstGeom prst="teardrop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ardrop 29"/>
              <p:cNvSpPr/>
              <p:nvPr/>
            </p:nvSpPr>
            <p:spPr>
              <a:xfrm rot="5400000">
                <a:off x="-1314489" y="-1715585"/>
                <a:ext cx="618119" cy="514350"/>
              </a:xfrm>
              <a:prstGeom prst="teardrop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-1005430" y="-1085850"/>
                <a:ext cx="141830" cy="1143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-1005430" y="-90805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-1096460" y="-168701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-907005" y="-1397000"/>
                <a:ext cx="63520" cy="127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-801205" y="-1483770"/>
              <a:ext cx="135480" cy="6688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-982140" y="-1589610"/>
              <a:ext cx="233885" cy="46990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flipH="1">
              <a:off x="-728652" y="-1595960"/>
              <a:ext cx="233885" cy="46990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001217" y="4870293"/>
            <a:ext cx="224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Height x Width = Area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971316" y="1961080"/>
            <a:ext cx="2678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 smtClean="0"/>
              <a:t>648 </a:t>
            </a:r>
            <a:r>
              <a:rPr lang="en-US" dirty="0"/>
              <a:t>sq.in. required opening size divided by 24 inch width equals </a:t>
            </a:r>
            <a:r>
              <a:rPr lang="en-US" dirty="0" smtClean="0"/>
              <a:t>27 </a:t>
            </a:r>
            <a:r>
              <a:rPr lang="en-US" dirty="0"/>
              <a:t>inches in height and is code compliant</a:t>
            </a:r>
          </a:p>
        </p:txBody>
      </p:sp>
    </p:spTree>
    <p:extLst>
      <p:ext uri="{BB962C8B-B14F-4D97-AF65-F5344CB8AC3E}">
        <p14:creationId xmlns:p14="http://schemas.microsoft.com/office/powerpoint/2010/main" val="22017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602 L -2.70833E-6 -0.00579 C 0.00157 -0.0044 0.003 -0.00209 0.00417 0.00046 C 0.00534 0.00208 0.00625 0.00439 0.00716 0.00671 C 0.00768 0.00787 0.00821 0.00926 0.00873 0.00995 L 0.01016 0.0118 C 0.01094 0.01342 0.01159 0.01574 0.01224 0.01666 C 0.01315 0.01805 0.01433 0.01805 0.01524 0.0199 C 0.01706 0.02361 0.01836 0.02708 0.02018 0.03009 C 0.02123 0.03101 0.0224 0.03148 0.02331 0.03333 C 0.02461 0.03518 0.02591 0.03819 0.02722 0.03981 L 0.03164 0.0449 C 0.03503 0.04861 0.03073 0.04375 0.03503 0.04814 C 0.03555 0.04861 0.03581 0.0493 0.03633 0.04976 C 0.0388 0.05069 0.04128 0.05069 0.04388 0.05162 C 0.04505 0.05162 0.04649 0.05231 0.04792 0.05301 C 0.05065 0.05231 0.05352 0.05231 0.05638 0.05162 C 0.05703 0.05092 0.05755 0.05069 0.05847 0.04976 C 0.05886 0.04907 0.05925 0.04745 0.0599 0.04629 C 0.06029 0.04537 0.06094 0.04514 0.06146 0.0449 C 0.06198 0.04375 0.06237 0.04213 0.06289 0.04143 C 0.0638 0.03981 0.06563 0.03865 0.06641 0.03819 C 0.06745 0.03703 0.06849 0.03657 0.0694 0.03495 C 0.06992 0.03379 0.07032 0.03171 0.07097 0.03148 C 0.07214 0.03032 0.07318 0.03032 0.07448 0.03009 C 0.07539 0.02916 0.07644 0.02893 0.07748 0.02824 C 0.08347 0.02916 0.08412 0.02893 0.08907 0.03148 C 0.08972 0.03171 0.09063 0.03264 0.09141 0.03333 C 0.09193 0.03379 0.09245 0.03449 0.09297 0.03495 C 0.09427 0.03518 0.09558 0.03564 0.09688 0.03657 L 0.1 0.03981 C 0.10091 0.04074 0.10248 0.04259 0.10352 0.04351 C 0.10573 0.04421 0.10808 0.04421 0.11055 0.0449 C 0.1112 0.04537 0.11224 0.04699 0.11289 0.04814 C 0.12279 0.0581 0.1125 0.04629 0.11953 0.05301 C 0.12552 0.05856 0.11888 0.05509 0.12761 0.0581 C 0.13073 0.05717 0.13412 0.0581 0.1375 0.05625 C 0.13802 0.05578 0.13802 0.05254 0.13854 0.05162 C 0.13894 0.04976 0.13959 0.04907 0.14011 0.04814 C 0.14024 0.04629 0.1405 0.04444 0.14102 0.04351 C 0.14141 0.04143 0.14206 0.04074 0.14258 0.03981 C 0.14466 0.03449 0.14427 0.03564 0.1461 0.03009 C 0.14623 0.02824 0.14636 0.02685 0.14649 0.025 C 0.14805 0.00671 0.14753 -0.00324 0.14649 -0.02755 C 0.14649 -0.02986 0.14558 -0.02917 0.14505 -0.02963 C 0.14115 -0.02917 0.13737 -0.02986 0.1336 -0.02755 C 0.13295 -0.02755 0.13255 -0.02477 0.13255 -0.02269 C 0.13203 -0.01991 0.1319 -0.01621 0.13151 -0.01297 L 0.13112 -0.00811 C 0.13112 0.00115 0.13086 0.01041 0.13151 0.0199 C 0.13177 0.02361 0.13399 0.03148 0.13503 0.03495 C 0.13542 0.03634 0.13607 0.03657 0.13659 0.03819 C 0.13972 0.04907 0.13607 0.04074 0.13959 0.04976 C 0.14115 0.05463 0.14076 0.05185 0.14258 0.05486 C 0.1431 0.05555 0.14375 0.05648 0.14453 0.0581 C 0.14519 0.05856 0.14584 0.05879 0.14649 0.05972 C 0.15261 0.06551 0.14688 0.06041 0.15157 0.06504 L 0.18451 0.06296 C 0.18516 0.06273 0.18516 0.05926 0.18568 0.0581 C 0.18594 0.05648 0.18659 0.05648 0.18724 0.05625 C 0.1931 0.03634 0.18542 0.06041 0.19115 0.04629 C 0.19193 0.04444 0.19232 0.04143 0.1931 0.03981 C 0.1944 0.03634 0.19571 0.03333 0.19714 0.03009 C 0.19779 0.02824 0.19831 0.02592 0.19922 0.025 C 0.20183 0.02199 0.19948 0.02453 0.20313 0.01875 C 0.20365 0.01713 0.20443 0.01643 0.20521 0.01504 C 0.20899 0.00625 0.20482 0.0125 0.21016 0.00671 C 0.2112 0.00416 0.21237 0.00069 0.21367 -0.00139 C 0.22019 -0.01297 0.2142 0.00046 0.2181 -0.00602 C 0.21914 -0.00834 0.22032 -0.01065 0.22162 -0.01135 C 0.22279 -0.01227 0.22383 -0.0125 0.22513 -0.01297 C 0.23229 -0.02061 0.22709 -0.01644 0.24115 -0.01482 C 0.24167 -0.01366 0.24206 -0.0125 0.24284 -0.01135 C 0.24336 -0.01019 0.24401 -0.00973 0.24479 -0.00811 C 0.24532 -0.00672 0.24597 -0.00486 0.24662 -0.00278 C 0.24779 -0.00116 0.24909 0.00069 0.25013 0.0037 C 0.25065 0.00509 0.25117 0.00671 0.25183 0.00856 C 0.25209 0.00972 0.25274 0.00995 0.25326 0.0118 C 0.25365 0.01319 0.25404 0.01574 0.25469 0.01666 C 0.25534 0.01736 0.25599 0.01736 0.25677 0.01875 C 0.25729 0.01944 0.25795 0.0206 0.25886 0.02199 C 0.26107 0.0243 0.26315 0.025 0.26576 0.02685 C 0.27513 0.02592 0.28477 0.02615 0.29427 0.025 C 0.29519 0.02453 0.29597 0.02268 0.29675 0.02199 C 0.2974 0.0206 0.29818 0.02037 0.29883 0.0199 C 0.3043 0.01458 0.30261 0.01481 0.30886 0.00995 C 0.30964 0.00926 0.31081 0.00902 0.31185 0.00856 C 0.31224 0.00764 0.31263 0.00555 0.31328 0.00532 C 0.31576 0.00139 0.31667 0.00139 0.31927 0.00046 C 0.31979 -0.00116 0.32019 -0.00209 0.32084 -0.00278 C 0.32175 -0.0051 0.32383 -0.00579 0.32487 -0.00602 C 0.32617 -0.00926 0.32748 -0.01227 0.32878 -0.01482 C 0.3293 -0.01574 0.32982 -0.01713 0.33047 -0.01783 C 0.33099 -0.01922 0.33164 -0.01922 0.33229 -0.01945 C 0.33295 -0.02199 0.33347 -0.02431 0.33425 -0.02616 C 0.33633 -0.03149 0.33594 -0.02801 0.33776 -0.03079 C 0.33828 -0.03218 0.3388 -0.03357 0.33946 -0.03449 C 0.3405 -0.03635 0.34167 -0.03774 0.34297 -0.03912 C 0.34427 -0.04167 0.34532 -0.04607 0.34675 -0.04769 C 0.3474 -0.04838 0.34792 -0.04885 0.34844 -0.04908 C 0.34883 -0.05 0.34948 -0.05162 0.34987 -0.05232 C 0.35117 -0.05556 0.35248 -0.05949 0.35378 -0.0625 C 0.35456 -0.06436 0.35547 -0.06574 0.35638 -0.06736 C 0.35703 -0.06899 0.35899 -0.07431 0.3599 -0.07547 C 0.36029 -0.07639 0.36094 -0.07686 0.36133 -0.07709 C 0.36198 -0.07848 0.36224 -0.07963 0.36276 -0.08056 C 0.36328 -0.08125 0.3638 -0.08172 0.36446 -0.08195 C 0.36563 -0.08357 0.36706 -0.08426 0.36836 -0.08519 C 0.36888 -0.08611 0.36927 -0.08727 0.36979 -0.08727 C 0.37722 -0.0882 0.3849 -0.0882 0.39245 -0.08889 C 0.3931 -0.08959 0.39323 -0.08982 0.39388 -0.09051 C 0.39505 -0.09167 0.39623 -0.09213 0.3974 -0.09375 C 0.39805 -0.09491 0.39857 -0.09607 0.39948 -0.09699 C 0.40065 -0.09861 0.4017 -0.09861 0.40287 -0.10024 C 0.40352 -0.10162 0.40378 -0.10278 0.40443 -0.10348 C 0.40912 -0.11204 0.4017 -0.0963 0.40795 -0.1088 C 0.40912 -0.11135 0.41094 -0.11366 0.41198 -0.1169 C 0.41328 -0.12176 0.41407 -0.12477 0.41602 -0.12824 C 0.41641 -0.1301 0.41719 -0.13079 0.4181 -0.13149 C 0.41992 -0.14121 0.41784 -0.13218 0.4211 -0.14167 C 0.42357 -0.14977 0.42383 -0.15139 0.42604 -0.15949 C 0.428 -0.18079 0.42461 -0.14723 0.42748 -0.16968 C 0.42774 -0.17199 0.42761 -0.17431 0.428 -0.17593 C 0.42878 -0.18311 0.4306 -0.19144 0.43203 -0.19746 C 0.43438 -0.21042 0.43308 -0.20486 0.43594 -0.21412 C 0.43946 -0.24306 0.43503 -0.20787 0.43789 -0.22732 C 0.43841 -0.22986 0.43854 -0.23287 0.43907 -0.23542 C 0.44076 -0.24699 0.44102 -0.24653 0.4431 -0.25695 C 0.44401 -0.26297 0.44492 -0.26806 0.4461 -0.27361 C 0.44675 -0.27824 0.4474 -0.28311 0.44844 -0.28658 C 0.44909 -0.28843 0.44961 -0.28982 0.45 -0.2919 C 0.453 -0.30625 0.44753 -0.29028 0.45404 -0.31135 C 0.45625 -0.31922 0.45742 -0.32223 0.45951 -0.33287 C 0.46328 -0.35209 0.45638 -0.31829 0.4625 -0.34422 C 0.46354 -0.34954 0.46459 -0.3544 0.4655 -0.35903 C 0.46602 -0.36158 0.46628 -0.36412 0.46706 -0.36574 C 0.46771 -0.36852 0.46875 -0.36899 0.46953 -0.37084 C 0.47005 -0.37199 0.4711 -0.37361 0.4711 -0.37338 L 0.47175 -0.37361 " pathEditMode="relative" rAng="0" ptsTypes="AAAAAAAAAAAAAAAAAAAAAAAAAAAAAAAAAAAAAAAAAAAAAAAAAAAAA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81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2" grpId="0" animBg="1"/>
      <p:bldP spid="2" grpId="1" animBg="1"/>
      <p:bldP spid="3" grpId="0" animBg="1"/>
      <p:bldP spid="5" grpId="0" animBg="1"/>
      <p:bldP spid="17" grpId="0"/>
      <p:bldP spid="18" grpId="0"/>
      <p:bldP spid="1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408059" y="438768"/>
            <a:ext cx="1937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Casement</a:t>
            </a:r>
          </a:p>
          <a:p>
            <a:pPr algn="ctr"/>
            <a:r>
              <a:rPr lang="en-US" sz="2400" dirty="0" smtClean="0"/>
              <a:t>Cutaway View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7326137" y="2326965"/>
            <a:ext cx="3797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the rough window opening AND the clearance left by the open window MUST be no less than 20” in width.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" y="3463207"/>
            <a:ext cx="12192001" cy="3394793"/>
            <a:chOff x="177799" y="3463207"/>
            <a:chExt cx="12192001" cy="3394793"/>
          </a:xfrm>
        </p:grpSpPr>
        <p:grpSp>
          <p:nvGrpSpPr>
            <p:cNvPr id="12" name="Group 11"/>
            <p:cNvGrpSpPr/>
            <p:nvPr/>
          </p:nvGrpSpPr>
          <p:grpSpPr>
            <a:xfrm>
              <a:off x="177799" y="3463207"/>
              <a:ext cx="12192001" cy="3394793"/>
              <a:chOff x="311149" y="3463207"/>
              <a:chExt cx="12192001" cy="339479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1150" y="4181495"/>
                <a:ext cx="12191998" cy="2676505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149215" y="3779415"/>
                <a:ext cx="2605762" cy="352714"/>
              </a:xfrm>
              <a:prstGeom prst="rect">
                <a:avLst/>
              </a:prstGeom>
              <a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311149" y="3463207"/>
                <a:ext cx="12192000" cy="668922"/>
                <a:chOff x="319673" y="3406580"/>
                <a:chExt cx="12525990" cy="668922"/>
              </a:xfrm>
            </p:grpSpPr>
            <p:sp>
              <p:nvSpPr>
                <p:cNvPr id="74" name="Rectangle 73"/>
                <p:cNvSpPr/>
                <p:nvPr/>
              </p:nvSpPr>
              <p:spPr>
                <a:xfrm rot="5400000">
                  <a:off x="5930939" y="3295628"/>
                  <a:ext cx="152400" cy="1207032"/>
                </a:xfrm>
                <a:prstGeom prst="rect">
                  <a:avLst/>
                </a:prstGeom>
                <a:blipFill>
                  <a:blip r:embed="rId5"/>
                  <a:tile tx="0" ty="0" sx="100000" sy="100000" flip="none" algn="tl"/>
                </a:blip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319673" y="3722787"/>
                  <a:ext cx="4970600" cy="352715"/>
                </a:xfrm>
                <a:prstGeom prst="rect">
                  <a:avLst/>
                </a:prstGeom>
                <a:blipFill>
                  <a:blip r:embed="rId6"/>
                  <a:tile tx="0" ty="0" sx="100000" sy="100000" flip="none" algn="tl"/>
                </a:blip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 rot="3189620">
                  <a:off x="5817535" y="2844512"/>
                  <a:ext cx="82896" cy="12070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7967417" y="3722787"/>
                  <a:ext cx="4878246" cy="352715"/>
                </a:xfrm>
                <a:prstGeom prst="rect">
                  <a:avLst/>
                </a:prstGeom>
                <a:blipFill>
                  <a:blip r:embed="rId6"/>
                  <a:tile tx="0" ty="0" sx="100000" sy="100000" flip="none" algn="tl"/>
                </a:blip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ounded Rectangle 62"/>
                <p:cNvSpPr/>
                <p:nvPr/>
              </p:nvSpPr>
              <p:spPr>
                <a:xfrm>
                  <a:off x="5290276" y="3805065"/>
                  <a:ext cx="111744" cy="188159"/>
                </a:xfrm>
                <a:prstGeom prst="roundRect">
                  <a:avLst/>
                </a:prstGeom>
                <a:blipFill>
                  <a:blip r:embed="rId7"/>
                  <a:tile tx="0" ty="0" sx="100000" sy="100000" flip="none" algn="tl"/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311150" y="4137815"/>
                <a:ext cx="12192000" cy="45719"/>
              </a:xfrm>
              <a:prstGeom prst="rect">
                <a:avLst/>
              </a:prstGeom>
              <a:blipFill>
                <a:blip r:embed="rId8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5400000">
                <a:off x="7015747" y="3410431"/>
                <a:ext cx="152400" cy="109068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5400000">
                <a:off x="7050262" y="3410195"/>
                <a:ext cx="82896" cy="10911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6434390" y="3861692"/>
                <a:ext cx="111744" cy="188159"/>
              </a:xfrm>
              <a:prstGeom prst="roundRect">
                <a:avLst/>
              </a:prstGeom>
              <a:blipFill>
                <a:blip r:embed="rId7"/>
                <a:tile tx="0" ty="0" sx="100000" sy="100000" flip="none" algn="tl"/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643233" y="3861692"/>
                <a:ext cx="111744" cy="188159"/>
              </a:xfrm>
              <a:prstGeom prst="roundRect">
                <a:avLst/>
              </a:prstGeom>
              <a:blipFill>
                <a:blip r:embed="rId7"/>
                <a:tile tx="0" ty="0" sx="100000" sy="100000" flip="none" algn="tl"/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134041" y="3997547"/>
              <a:ext cx="123825" cy="163848"/>
              <a:chOff x="5134041" y="3997547"/>
              <a:chExt cx="123825" cy="16384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134041" y="3997547"/>
                <a:ext cx="123825" cy="5159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4537195">
                <a:off x="5115046" y="4057628"/>
                <a:ext cx="161814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942152" y="3221043"/>
            <a:ext cx="1236959" cy="734730"/>
            <a:chOff x="3450029" y="1848940"/>
            <a:chExt cx="1128568" cy="669646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4324958" y="1848940"/>
              <a:ext cx="253639" cy="55370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3450029" y="2518586"/>
              <a:ext cx="1071899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ight Triangle 86"/>
            <p:cNvSpPr/>
            <p:nvPr/>
          </p:nvSpPr>
          <p:spPr>
            <a:xfrm flipH="1">
              <a:off x="3497940" y="1863844"/>
              <a:ext cx="1023987" cy="574377"/>
            </a:xfrm>
            <a:custGeom>
              <a:avLst/>
              <a:gdLst>
                <a:gd name="connsiteX0" fmla="*/ 0 w 1121503"/>
                <a:gd name="connsiteY0" fmla="*/ 626106 h 626106"/>
                <a:gd name="connsiteX1" fmla="*/ 0 w 1121503"/>
                <a:gd name="connsiteY1" fmla="*/ 0 h 626106"/>
                <a:gd name="connsiteX2" fmla="*/ 1121503 w 1121503"/>
                <a:gd name="connsiteY2" fmla="*/ 626106 h 626106"/>
                <a:gd name="connsiteX3" fmla="*/ 0 w 1121503"/>
                <a:gd name="connsiteY3" fmla="*/ 626106 h 626106"/>
                <a:gd name="connsiteX0" fmla="*/ 0 w 1121503"/>
                <a:gd name="connsiteY0" fmla="*/ 611819 h 611819"/>
                <a:gd name="connsiteX1" fmla="*/ 283369 w 1121503"/>
                <a:gd name="connsiteY1" fmla="*/ 0 h 611819"/>
                <a:gd name="connsiteX2" fmla="*/ 1121503 w 1121503"/>
                <a:gd name="connsiteY2" fmla="*/ 611819 h 611819"/>
                <a:gd name="connsiteX3" fmla="*/ 0 w 1121503"/>
                <a:gd name="connsiteY3" fmla="*/ 611819 h 61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503" h="611819">
                  <a:moveTo>
                    <a:pt x="0" y="611819"/>
                  </a:moveTo>
                  <a:lnTo>
                    <a:pt x="283369" y="0"/>
                  </a:lnTo>
                  <a:lnTo>
                    <a:pt x="1121503" y="611819"/>
                  </a:lnTo>
                  <a:lnTo>
                    <a:pt x="0" y="611819"/>
                  </a:lnTo>
                  <a:close/>
                </a:path>
              </a:pathLst>
            </a:custGeom>
            <a:solidFill>
              <a:srgbClr val="FF7A7A"/>
            </a:solidFill>
            <a:ln>
              <a:solidFill>
                <a:srgbClr val="FF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842561" y="4288637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Width</a:t>
            </a:r>
            <a:endParaRPr lang="en-US" dirty="0"/>
          </a:p>
          <a:p>
            <a:pPr algn="ctr"/>
            <a:r>
              <a:rPr lang="en-US" sz="1400" dirty="0" smtClean="0"/>
              <a:t>No less than 20</a:t>
            </a:r>
            <a:r>
              <a:rPr 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38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916170" y="2017933"/>
            <a:ext cx="1820636" cy="2008415"/>
          </a:xfrm>
          <a:prstGeom prst="rect">
            <a:avLst/>
          </a:prstGeom>
          <a:noFill/>
          <a:ln w="152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008341" y="2078994"/>
            <a:ext cx="1636295" cy="9240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008340" y="2982794"/>
            <a:ext cx="1636295" cy="960183"/>
            <a:chOff x="5390791" y="3342180"/>
            <a:chExt cx="1636295" cy="960183"/>
          </a:xfrm>
        </p:grpSpPr>
        <p:sp>
          <p:nvSpPr>
            <p:cNvPr id="61" name="Rectangle 60"/>
            <p:cNvSpPr/>
            <p:nvPr/>
          </p:nvSpPr>
          <p:spPr>
            <a:xfrm>
              <a:off x="5390791" y="3378338"/>
              <a:ext cx="1636295" cy="9240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14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147025" y="3342180"/>
              <a:ext cx="123825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5868955"/>
            <a:ext cx="12192000" cy="9890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586761"/>
            <a:ext cx="12192000" cy="2676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801227" y="3959683"/>
            <a:ext cx="5473" cy="1894707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15374" y="661503"/>
            <a:ext cx="6761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Height from bottom of opening to floor</a:t>
            </a:r>
          </a:p>
          <a:p>
            <a:pPr algn="ctr"/>
            <a:r>
              <a:rPr lang="en-US" dirty="0" smtClean="0"/>
              <a:t>Maximum of 48”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893394" y="4668434"/>
            <a:ext cx="81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≤ 48”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5613450" y="4668434"/>
            <a:ext cx="81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≤ 48”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9239250" y="4668434"/>
            <a:ext cx="81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&gt; 48”</a:t>
            </a:r>
            <a:endParaRPr lang="en-US" sz="14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25" y="4362050"/>
            <a:ext cx="590407" cy="67571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63" y="4362050"/>
            <a:ext cx="590407" cy="67571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044" y="4362050"/>
            <a:ext cx="541695" cy="666702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4971783" y="2221399"/>
            <a:ext cx="2316616" cy="1861458"/>
          </a:xfrm>
          <a:prstGeom prst="rect">
            <a:avLst/>
          </a:prstGeom>
          <a:noFill/>
          <a:ln w="152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5400000">
            <a:off x="5873515" y="2667777"/>
            <a:ext cx="1636295" cy="9687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651396" y="3984840"/>
            <a:ext cx="104" cy="1884115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 rot="5400000">
            <a:off x="8461747" y="1924786"/>
            <a:ext cx="1636296" cy="10427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rapezoid 79"/>
          <p:cNvSpPr/>
          <p:nvPr/>
        </p:nvSpPr>
        <p:spPr>
          <a:xfrm rot="5400000">
            <a:off x="8099637" y="2230245"/>
            <a:ext cx="1700924" cy="422483"/>
          </a:xfrm>
          <a:prstGeom prst="trapezoi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1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644914" y="1515501"/>
            <a:ext cx="2316616" cy="1861458"/>
          </a:xfrm>
          <a:prstGeom prst="rect">
            <a:avLst/>
          </a:prstGeom>
          <a:noFill/>
          <a:ln w="152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 rot="5400000">
            <a:off x="9546646" y="1961879"/>
            <a:ext cx="1636295" cy="9687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8774635" y="3130532"/>
            <a:ext cx="123825" cy="188791"/>
            <a:chOff x="5395815" y="4137114"/>
            <a:chExt cx="123825" cy="188791"/>
          </a:xfrm>
        </p:grpSpPr>
        <p:sp>
          <p:nvSpPr>
            <p:cNvPr id="86" name="Rectangle 85"/>
            <p:cNvSpPr/>
            <p:nvPr/>
          </p:nvSpPr>
          <p:spPr>
            <a:xfrm>
              <a:off x="5395815" y="4274311"/>
              <a:ext cx="123825" cy="515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rot="17514518">
              <a:off x="5366304" y="4195161"/>
              <a:ext cx="16181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>
            <a:off x="9239250" y="3274500"/>
            <a:ext cx="2249" cy="2598323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 rot="5400000">
            <a:off x="4808772" y="2610344"/>
            <a:ext cx="1636295" cy="1083567"/>
            <a:chOff x="5390791" y="3342180"/>
            <a:chExt cx="1636295" cy="960183"/>
          </a:xfrm>
        </p:grpSpPr>
        <p:sp>
          <p:nvSpPr>
            <p:cNvPr id="91" name="Rectangle 90"/>
            <p:cNvSpPr/>
            <p:nvPr/>
          </p:nvSpPr>
          <p:spPr>
            <a:xfrm>
              <a:off x="5390791" y="3378338"/>
              <a:ext cx="1636295" cy="9240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14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147025" y="3342180"/>
              <a:ext cx="123825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297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00013 -0.13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0.08567 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0" grpId="0"/>
      <p:bldP spid="51" grpId="0"/>
      <p:bldP spid="52" grpId="0"/>
      <p:bldP spid="79" grpId="0" animBg="1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up 239"/>
          <p:cNvGrpSpPr/>
          <p:nvPr/>
        </p:nvGrpSpPr>
        <p:grpSpPr>
          <a:xfrm>
            <a:off x="9814282" y="860531"/>
            <a:ext cx="1819365" cy="1312427"/>
            <a:chOff x="3724185" y="3138924"/>
            <a:chExt cx="1819365" cy="1312427"/>
          </a:xfrm>
        </p:grpSpPr>
        <p:sp>
          <p:nvSpPr>
            <p:cNvPr id="241" name="Parallelogram 240"/>
            <p:cNvSpPr/>
            <p:nvPr/>
          </p:nvSpPr>
          <p:spPr>
            <a:xfrm rot="20397011" flipH="1">
              <a:off x="3733120" y="3205280"/>
              <a:ext cx="1801499" cy="361584"/>
            </a:xfrm>
            <a:prstGeom prst="parallelogram">
              <a:avLst>
                <a:gd name="adj" fmla="val 8026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Parallelogram 241"/>
            <p:cNvSpPr/>
            <p:nvPr/>
          </p:nvSpPr>
          <p:spPr>
            <a:xfrm rot="16200000" flipH="1">
              <a:off x="4233600" y="3141400"/>
              <a:ext cx="1199228" cy="1420673"/>
            </a:xfrm>
            <a:prstGeom prst="parallelogram">
              <a:avLst>
                <a:gd name="adj" fmla="val 43733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Parallelogram 242"/>
            <p:cNvSpPr/>
            <p:nvPr/>
          </p:nvSpPr>
          <p:spPr>
            <a:xfrm rot="5400000">
              <a:off x="3463155" y="3791631"/>
              <a:ext cx="920750" cy="398690"/>
            </a:xfrm>
            <a:prstGeom prst="parallelogram">
              <a:avLst>
                <a:gd name="adj" fmla="val 61252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Parallelogram 243"/>
            <p:cNvSpPr/>
            <p:nvPr/>
          </p:nvSpPr>
          <p:spPr>
            <a:xfrm rot="20397011" flipH="1">
              <a:off x="3872964" y="3393493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Parallelogram 244"/>
            <p:cNvSpPr/>
            <p:nvPr/>
          </p:nvSpPr>
          <p:spPr>
            <a:xfrm rot="20397011" flipH="1">
              <a:off x="4558581" y="3138924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8405546" y="1376886"/>
            <a:ext cx="1819365" cy="1312427"/>
            <a:chOff x="3724185" y="3138924"/>
            <a:chExt cx="1819365" cy="1312427"/>
          </a:xfrm>
        </p:grpSpPr>
        <p:sp>
          <p:nvSpPr>
            <p:cNvPr id="229" name="Parallelogram 228"/>
            <p:cNvSpPr/>
            <p:nvPr/>
          </p:nvSpPr>
          <p:spPr>
            <a:xfrm rot="20397011" flipH="1">
              <a:off x="3733120" y="3205280"/>
              <a:ext cx="1801499" cy="361584"/>
            </a:xfrm>
            <a:prstGeom prst="parallelogram">
              <a:avLst>
                <a:gd name="adj" fmla="val 8026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Parallelogram 229"/>
            <p:cNvSpPr/>
            <p:nvPr/>
          </p:nvSpPr>
          <p:spPr>
            <a:xfrm rot="16200000" flipH="1">
              <a:off x="4233600" y="3141400"/>
              <a:ext cx="1199228" cy="1420673"/>
            </a:xfrm>
            <a:prstGeom prst="parallelogram">
              <a:avLst>
                <a:gd name="adj" fmla="val 43733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Parallelogram 230"/>
            <p:cNvSpPr/>
            <p:nvPr/>
          </p:nvSpPr>
          <p:spPr>
            <a:xfrm rot="5400000">
              <a:off x="3463155" y="3791631"/>
              <a:ext cx="920750" cy="398690"/>
            </a:xfrm>
            <a:prstGeom prst="parallelogram">
              <a:avLst>
                <a:gd name="adj" fmla="val 61252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Parallelogram 231"/>
            <p:cNvSpPr/>
            <p:nvPr/>
          </p:nvSpPr>
          <p:spPr>
            <a:xfrm rot="20397011" flipH="1">
              <a:off x="3872964" y="3393493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Parallelogram 232"/>
            <p:cNvSpPr/>
            <p:nvPr/>
          </p:nvSpPr>
          <p:spPr>
            <a:xfrm rot="20397011" flipH="1">
              <a:off x="4558581" y="3138924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6988237" y="1880579"/>
            <a:ext cx="1819365" cy="1312427"/>
            <a:chOff x="3724185" y="3138924"/>
            <a:chExt cx="1819365" cy="1312427"/>
          </a:xfrm>
        </p:grpSpPr>
        <p:sp>
          <p:nvSpPr>
            <p:cNvPr id="204" name="Parallelogram 203"/>
            <p:cNvSpPr/>
            <p:nvPr/>
          </p:nvSpPr>
          <p:spPr>
            <a:xfrm rot="20397011" flipH="1">
              <a:off x="3733120" y="3205280"/>
              <a:ext cx="1801499" cy="361584"/>
            </a:xfrm>
            <a:prstGeom prst="parallelogram">
              <a:avLst>
                <a:gd name="adj" fmla="val 8026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Parallelogram 204"/>
            <p:cNvSpPr/>
            <p:nvPr/>
          </p:nvSpPr>
          <p:spPr>
            <a:xfrm rot="16200000" flipH="1">
              <a:off x="4233600" y="3141400"/>
              <a:ext cx="1199228" cy="1420673"/>
            </a:xfrm>
            <a:prstGeom prst="parallelogram">
              <a:avLst>
                <a:gd name="adj" fmla="val 43733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Parallelogram 205"/>
            <p:cNvSpPr/>
            <p:nvPr/>
          </p:nvSpPr>
          <p:spPr>
            <a:xfrm rot="5400000">
              <a:off x="3463155" y="3791631"/>
              <a:ext cx="920750" cy="398690"/>
            </a:xfrm>
            <a:prstGeom prst="parallelogram">
              <a:avLst>
                <a:gd name="adj" fmla="val 61252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Parallelogram 206"/>
            <p:cNvSpPr/>
            <p:nvPr/>
          </p:nvSpPr>
          <p:spPr>
            <a:xfrm rot="20397011" flipH="1">
              <a:off x="3872964" y="3393493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Parallelogram 207"/>
            <p:cNvSpPr/>
            <p:nvPr/>
          </p:nvSpPr>
          <p:spPr>
            <a:xfrm rot="20397011" flipH="1">
              <a:off x="4558581" y="3138924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563135" y="2410706"/>
            <a:ext cx="1819365" cy="1312427"/>
            <a:chOff x="3724185" y="3138924"/>
            <a:chExt cx="1819365" cy="1312427"/>
          </a:xfrm>
        </p:grpSpPr>
        <p:sp>
          <p:nvSpPr>
            <p:cNvPr id="210" name="Parallelogram 209"/>
            <p:cNvSpPr/>
            <p:nvPr/>
          </p:nvSpPr>
          <p:spPr>
            <a:xfrm rot="20397011" flipH="1">
              <a:off x="3733120" y="3205280"/>
              <a:ext cx="1801499" cy="361584"/>
            </a:xfrm>
            <a:prstGeom prst="parallelogram">
              <a:avLst>
                <a:gd name="adj" fmla="val 8026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Parallelogram 210"/>
            <p:cNvSpPr/>
            <p:nvPr/>
          </p:nvSpPr>
          <p:spPr>
            <a:xfrm rot="16200000" flipH="1">
              <a:off x="4233600" y="3141400"/>
              <a:ext cx="1199228" cy="1420673"/>
            </a:xfrm>
            <a:prstGeom prst="parallelogram">
              <a:avLst>
                <a:gd name="adj" fmla="val 43733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Parallelogram 211"/>
            <p:cNvSpPr/>
            <p:nvPr/>
          </p:nvSpPr>
          <p:spPr>
            <a:xfrm rot="5400000">
              <a:off x="3463155" y="3791631"/>
              <a:ext cx="920750" cy="398690"/>
            </a:xfrm>
            <a:prstGeom prst="parallelogram">
              <a:avLst>
                <a:gd name="adj" fmla="val 61252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Parallelogram 212"/>
            <p:cNvSpPr/>
            <p:nvPr/>
          </p:nvSpPr>
          <p:spPr>
            <a:xfrm rot="20397011" flipH="1">
              <a:off x="3872964" y="3393493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arallelogram 213"/>
            <p:cNvSpPr/>
            <p:nvPr/>
          </p:nvSpPr>
          <p:spPr>
            <a:xfrm rot="20397011" flipH="1">
              <a:off x="4558581" y="3138924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8" name="Parallelogram 277"/>
          <p:cNvSpPr/>
          <p:nvPr/>
        </p:nvSpPr>
        <p:spPr>
          <a:xfrm rot="1994352">
            <a:off x="7072897" y="1964260"/>
            <a:ext cx="9807450" cy="4244965"/>
          </a:xfrm>
          <a:prstGeom prst="parallelogram">
            <a:avLst>
              <a:gd name="adj" fmla="val 73318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Group 245"/>
          <p:cNvGrpSpPr/>
          <p:nvPr/>
        </p:nvGrpSpPr>
        <p:grpSpPr>
          <a:xfrm>
            <a:off x="9807247" y="172167"/>
            <a:ext cx="1819365" cy="1312427"/>
            <a:chOff x="3724185" y="3138924"/>
            <a:chExt cx="1819365" cy="1312427"/>
          </a:xfrm>
        </p:grpSpPr>
        <p:sp>
          <p:nvSpPr>
            <p:cNvPr id="247" name="Parallelogram 246"/>
            <p:cNvSpPr/>
            <p:nvPr/>
          </p:nvSpPr>
          <p:spPr>
            <a:xfrm rot="20397011" flipH="1">
              <a:off x="3733120" y="3205280"/>
              <a:ext cx="1801499" cy="361584"/>
            </a:xfrm>
            <a:prstGeom prst="parallelogram">
              <a:avLst>
                <a:gd name="adj" fmla="val 8026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Parallelogram 247"/>
            <p:cNvSpPr/>
            <p:nvPr/>
          </p:nvSpPr>
          <p:spPr>
            <a:xfrm rot="16200000" flipH="1">
              <a:off x="4233600" y="3141400"/>
              <a:ext cx="1199228" cy="1420673"/>
            </a:xfrm>
            <a:prstGeom prst="parallelogram">
              <a:avLst>
                <a:gd name="adj" fmla="val 43733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Parallelogram 248"/>
            <p:cNvSpPr/>
            <p:nvPr/>
          </p:nvSpPr>
          <p:spPr>
            <a:xfrm rot="5400000">
              <a:off x="3463155" y="3791631"/>
              <a:ext cx="920750" cy="398690"/>
            </a:xfrm>
            <a:prstGeom prst="parallelogram">
              <a:avLst>
                <a:gd name="adj" fmla="val 61252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Parallelogram 249"/>
            <p:cNvSpPr/>
            <p:nvPr/>
          </p:nvSpPr>
          <p:spPr>
            <a:xfrm rot="20397011" flipH="1">
              <a:off x="3872964" y="3393493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Parallelogram 250"/>
            <p:cNvSpPr/>
            <p:nvPr/>
          </p:nvSpPr>
          <p:spPr>
            <a:xfrm rot="20397011" flipH="1">
              <a:off x="4558581" y="3138924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8398511" y="688522"/>
            <a:ext cx="1819365" cy="1312427"/>
            <a:chOff x="3724185" y="3138924"/>
            <a:chExt cx="1819365" cy="1312427"/>
          </a:xfrm>
        </p:grpSpPr>
        <p:sp>
          <p:nvSpPr>
            <p:cNvPr id="235" name="Parallelogram 234"/>
            <p:cNvSpPr/>
            <p:nvPr/>
          </p:nvSpPr>
          <p:spPr>
            <a:xfrm rot="20397011" flipH="1">
              <a:off x="3733120" y="3205280"/>
              <a:ext cx="1801499" cy="361584"/>
            </a:xfrm>
            <a:prstGeom prst="parallelogram">
              <a:avLst>
                <a:gd name="adj" fmla="val 8026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Parallelogram 235"/>
            <p:cNvSpPr/>
            <p:nvPr/>
          </p:nvSpPr>
          <p:spPr>
            <a:xfrm rot="16200000" flipH="1">
              <a:off x="4233600" y="3141400"/>
              <a:ext cx="1199228" cy="1420673"/>
            </a:xfrm>
            <a:prstGeom prst="parallelogram">
              <a:avLst>
                <a:gd name="adj" fmla="val 43733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Parallelogram 236"/>
            <p:cNvSpPr/>
            <p:nvPr/>
          </p:nvSpPr>
          <p:spPr>
            <a:xfrm rot="5400000">
              <a:off x="3463155" y="3791631"/>
              <a:ext cx="920750" cy="398690"/>
            </a:xfrm>
            <a:prstGeom prst="parallelogram">
              <a:avLst>
                <a:gd name="adj" fmla="val 61252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Parallelogram 237"/>
            <p:cNvSpPr/>
            <p:nvPr/>
          </p:nvSpPr>
          <p:spPr>
            <a:xfrm rot="20397011" flipH="1">
              <a:off x="3872964" y="3393493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Parallelogram 238"/>
            <p:cNvSpPr/>
            <p:nvPr/>
          </p:nvSpPr>
          <p:spPr>
            <a:xfrm rot="20397011" flipH="1">
              <a:off x="4558581" y="3138924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1059196" y="4078754"/>
            <a:ext cx="1819365" cy="1312427"/>
            <a:chOff x="3724185" y="3138924"/>
            <a:chExt cx="1819365" cy="1312427"/>
          </a:xfrm>
        </p:grpSpPr>
        <p:sp>
          <p:nvSpPr>
            <p:cNvPr id="192" name="Parallelogram 191"/>
            <p:cNvSpPr/>
            <p:nvPr/>
          </p:nvSpPr>
          <p:spPr>
            <a:xfrm rot="20397011" flipH="1">
              <a:off x="3733120" y="3205280"/>
              <a:ext cx="1801499" cy="361584"/>
            </a:xfrm>
            <a:prstGeom prst="parallelogram">
              <a:avLst>
                <a:gd name="adj" fmla="val 8026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Parallelogram 192"/>
            <p:cNvSpPr/>
            <p:nvPr/>
          </p:nvSpPr>
          <p:spPr>
            <a:xfrm rot="16200000" flipH="1">
              <a:off x="4233600" y="3141400"/>
              <a:ext cx="1199228" cy="1420673"/>
            </a:xfrm>
            <a:prstGeom prst="parallelogram">
              <a:avLst>
                <a:gd name="adj" fmla="val 43733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Parallelogram 193"/>
            <p:cNvSpPr/>
            <p:nvPr/>
          </p:nvSpPr>
          <p:spPr>
            <a:xfrm rot="5400000">
              <a:off x="3463155" y="3791631"/>
              <a:ext cx="920750" cy="398690"/>
            </a:xfrm>
            <a:prstGeom prst="parallelogram">
              <a:avLst>
                <a:gd name="adj" fmla="val 61252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Parallelogram 194"/>
            <p:cNvSpPr/>
            <p:nvPr/>
          </p:nvSpPr>
          <p:spPr>
            <a:xfrm rot="20397011" flipH="1">
              <a:off x="3872964" y="3393493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Parallelogram 195"/>
            <p:cNvSpPr/>
            <p:nvPr/>
          </p:nvSpPr>
          <p:spPr>
            <a:xfrm rot="20397011" flipH="1">
              <a:off x="4558581" y="3138924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-370189" y="4611078"/>
            <a:ext cx="1819365" cy="1312427"/>
            <a:chOff x="3724185" y="3138924"/>
            <a:chExt cx="1819365" cy="1312427"/>
          </a:xfrm>
        </p:grpSpPr>
        <p:sp>
          <p:nvSpPr>
            <p:cNvPr id="198" name="Parallelogram 197"/>
            <p:cNvSpPr/>
            <p:nvPr/>
          </p:nvSpPr>
          <p:spPr>
            <a:xfrm rot="20397011" flipH="1">
              <a:off x="3733120" y="3205280"/>
              <a:ext cx="1801499" cy="361584"/>
            </a:xfrm>
            <a:prstGeom prst="parallelogram">
              <a:avLst>
                <a:gd name="adj" fmla="val 8026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Parallelogram 198"/>
            <p:cNvSpPr/>
            <p:nvPr/>
          </p:nvSpPr>
          <p:spPr>
            <a:xfrm rot="16200000" flipH="1">
              <a:off x="4233600" y="3141400"/>
              <a:ext cx="1199228" cy="1420673"/>
            </a:xfrm>
            <a:prstGeom prst="parallelogram">
              <a:avLst>
                <a:gd name="adj" fmla="val 43733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arallelogram 199"/>
            <p:cNvSpPr/>
            <p:nvPr/>
          </p:nvSpPr>
          <p:spPr>
            <a:xfrm rot="5400000">
              <a:off x="3463155" y="3791631"/>
              <a:ext cx="920750" cy="398690"/>
            </a:xfrm>
            <a:prstGeom prst="parallelogram">
              <a:avLst>
                <a:gd name="adj" fmla="val 61252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Parallelogram 200"/>
            <p:cNvSpPr/>
            <p:nvPr/>
          </p:nvSpPr>
          <p:spPr>
            <a:xfrm rot="20397011" flipH="1">
              <a:off x="3872964" y="3393493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arallelogram 201"/>
            <p:cNvSpPr/>
            <p:nvPr/>
          </p:nvSpPr>
          <p:spPr>
            <a:xfrm rot="20397011" flipH="1">
              <a:off x="4558581" y="3138924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5262032" y="4271410"/>
            <a:ext cx="1949573" cy="1379212"/>
            <a:chOff x="487847" y="2387349"/>
            <a:chExt cx="2153566" cy="1401535"/>
          </a:xfrm>
        </p:grpSpPr>
        <p:grpSp>
          <p:nvGrpSpPr>
            <p:cNvPr id="161" name="Group 160"/>
            <p:cNvGrpSpPr/>
            <p:nvPr/>
          </p:nvGrpSpPr>
          <p:grpSpPr>
            <a:xfrm>
              <a:off x="487847" y="2513046"/>
              <a:ext cx="2153566" cy="1275838"/>
              <a:chOff x="1843661" y="4084370"/>
              <a:chExt cx="2153566" cy="1275838"/>
            </a:xfrm>
          </p:grpSpPr>
          <p:sp>
            <p:nvSpPr>
              <p:cNvPr id="164" name="Parallelogram 163"/>
              <p:cNvSpPr/>
              <p:nvPr/>
            </p:nvSpPr>
            <p:spPr>
              <a:xfrm rot="2000812" flipH="1">
                <a:off x="1843661" y="4477112"/>
                <a:ext cx="1648651" cy="596176"/>
              </a:xfrm>
              <a:prstGeom prst="parallelogram">
                <a:avLst>
                  <a:gd name="adj" fmla="val 61526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Parallelogram 164"/>
              <p:cNvSpPr/>
              <p:nvPr/>
            </p:nvSpPr>
            <p:spPr>
              <a:xfrm rot="9679154">
                <a:off x="3087344" y="4705347"/>
                <a:ext cx="909883" cy="654861"/>
              </a:xfrm>
              <a:prstGeom prst="parallelogram">
                <a:avLst>
                  <a:gd name="adj" fmla="val 36883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Parallelogram 165"/>
              <p:cNvSpPr/>
              <p:nvPr/>
            </p:nvSpPr>
            <p:spPr>
              <a:xfrm rot="2001994">
                <a:off x="2145420" y="4084370"/>
                <a:ext cx="1696556" cy="482478"/>
              </a:xfrm>
              <a:prstGeom prst="parallelogram">
                <a:avLst>
                  <a:gd name="adj" fmla="val 80555"/>
                </a:avLst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2" name="Parallelogram 161"/>
            <p:cNvSpPr/>
            <p:nvPr/>
          </p:nvSpPr>
          <p:spPr>
            <a:xfrm rot="20397011" flipH="1">
              <a:off x="1547280" y="2726573"/>
              <a:ext cx="690404" cy="399018"/>
            </a:xfrm>
            <a:prstGeom prst="parallelogram">
              <a:avLst>
                <a:gd name="adj" fmla="val 73351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Parallelogram 162"/>
            <p:cNvSpPr/>
            <p:nvPr/>
          </p:nvSpPr>
          <p:spPr>
            <a:xfrm rot="20397011" flipH="1">
              <a:off x="1056684" y="2387349"/>
              <a:ext cx="690404" cy="399018"/>
            </a:xfrm>
            <a:prstGeom prst="parallelogram">
              <a:avLst>
                <a:gd name="adj" fmla="val 73351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541042" y="3358168"/>
            <a:ext cx="1819365" cy="1312427"/>
            <a:chOff x="3724185" y="3138924"/>
            <a:chExt cx="1819365" cy="1312427"/>
          </a:xfrm>
        </p:grpSpPr>
        <p:sp>
          <p:nvSpPr>
            <p:cNvPr id="155" name="Parallelogram 154"/>
            <p:cNvSpPr/>
            <p:nvPr/>
          </p:nvSpPr>
          <p:spPr>
            <a:xfrm rot="20397011" flipH="1">
              <a:off x="3733120" y="3205280"/>
              <a:ext cx="1801499" cy="361584"/>
            </a:xfrm>
            <a:prstGeom prst="parallelogram">
              <a:avLst>
                <a:gd name="adj" fmla="val 8026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Parallelogram 155"/>
            <p:cNvSpPr/>
            <p:nvPr/>
          </p:nvSpPr>
          <p:spPr>
            <a:xfrm rot="16200000" flipH="1">
              <a:off x="4233600" y="3141400"/>
              <a:ext cx="1199228" cy="1420673"/>
            </a:xfrm>
            <a:prstGeom prst="parallelogram">
              <a:avLst>
                <a:gd name="adj" fmla="val 43733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Parallelogram 156"/>
            <p:cNvSpPr/>
            <p:nvPr/>
          </p:nvSpPr>
          <p:spPr>
            <a:xfrm rot="5400000">
              <a:off x="3463155" y="3791631"/>
              <a:ext cx="920750" cy="398690"/>
            </a:xfrm>
            <a:prstGeom prst="parallelogram">
              <a:avLst>
                <a:gd name="adj" fmla="val 61252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Parallelogram 157"/>
            <p:cNvSpPr/>
            <p:nvPr/>
          </p:nvSpPr>
          <p:spPr>
            <a:xfrm rot="20397011" flipH="1">
              <a:off x="3872964" y="3393493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Parallelogram 158"/>
            <p:cNvSpPr/>
            <p:nvPr/>
          </p:nvSpPr>
          <p:spPr>
            <a:xfrm rot="20397011" flipH="1">
              <a:off x="4558581" y="3138924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635266" y="3872506"/>
            <a:ext cx="2153566" cy="1401535"/>
            <a:chOff x="487847" y="2387349"/>
            <a:chExt cx="2153566" cy="1401535"/>
          </a:xfrm>
        </p:grpSpPr>
        <p:grpSp>
          <p:nvGrpSpPr>
            <p:cNvPr id="141" name="Group 140"/>
            <p:cNvGrpSpPr/>
            <p:nvPr/>
          </p:nvGrpSpPr>
          <p:grpSpPr>
            <a:xfrm>
              <a:off x="487847" y="2513046"/>
              <a:ext cx="2153566" cy="1275838"/>
              <a:chOff x="1843661" y="4084370"/>
              <a:chExt cx="2153566" cy="1275838"/>
            </a:xfrm>
          </p:grpSpPr>
          <p:sp>
            <p:nvSpPr>
              <p:cNvPr id="144" name="Parallelogram 143"/>
              <p:cNvSpPr/>
              <p:nvPr/>
            </p:nvSpPr>
            <p:spPr>
              <a:xfrm rot="2000812" flipH="1">
                <a:off x="1843661" y="4477112"/>
                <a:ext cx="1648651" cy="596176"/>
              </a:xfrm>
              <a:prstGeom prst="parallelogram">
                <a:avLst>
                  <a:gd name="adj" fmla="val 61526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Parallelogram 144"/>
              <p:cNvSpPr/>
              <p:nvPr/>
            </p:nvSpPr>
            <p:spPr>
              <a:xfrm rot="9679154">
                <a:off x="3087344" y="4705347"/>
                <a:ext cx="909883" cy="654861"/>
              </a:xfrm>
              <a:prstGeom prst="parallelogram">
                <a:avLst>
                  <a:gd name="adj" fmla="val 36883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Parallelogram 145"/>
              <p:cNvSpPr/>
              <p:nvPr/>
            </p:nvSpPr>
            <p:spPr>
              <a:xfrm rot="2001994">
                <a:off x="2145420" y="4084370"/>
                <a:ext cx="1696556" cy="482478"/>
              </a:xfrm>
              <a:prstGeom prst="parallelogram">
                <a:avLst>
                  <a:gd name="adj" fmla="val 80555"/>
                </a:avLst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2" name="Parallelogram 141"/>
            <p:cNvSpPr/>
            <p:nvPr/>
          </p:nvSpPr>
          <p:spPr>
            <a:xfrm rot="20397011" flipH="1">
              <a:off x="1547280" y="2726573"/>
              <a:ext cx="690404" cy="399018"/>
            </a:xfrm>
            <a:prstGeom prst="parallelogram">
              <a:avLst>
                <a:gd name="adj" fmla="val 73351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Parallelogram 142"/>
            <p:cNvSpPr/>
            <p:nvPr/>
          </p:nvSpPr>
          <p:spPr>
            <a:xfrm rot="20397011" flipH="1">
              <a:off x="1056684" y="2387349"/>
              <a:ext cx="690404" cy="399018"/>
            </a:xfrm>
            <a:prstGeom prst="parallelogram">
              <a:avLst>
                <a:gd name="adj" fmla="val 73351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265908" y="2934854"/>
            <a:ext cx="2153566" cy="1401535"/>
            <a:chOff x="487847" y="2387349"/>
            <a:chExt cx="2153566" cy="1401535"/>
          </a:xfrm>
        </p:grpSpPr>
        <p:grpSp>
          <p:nvGrpSpPr>
            <p:cNvPr id="127" name="Group 126"/>
            <p:cNvGrpSpPr/>
            <p:nvPr/>
          </p:nvGrpSpPr>
          <p:grpSpPr>
            <a:xfrm>
              <a:off x="487847" y="2513046"/>
              <a:ext cx="2153566" cy="1275838"/>
              <a:chOff x="1843661" y="4084370"/>
              <a:chExt cx="2153566" cy="1275838"/>
            </a:xfrm>
          </p:grpSpPr>
          <p:sp>
            <p:nvSpPr>
              <p:cNvPr id="130" name="Parallelogram 129"/>
              <p:cNvSpPr/>
              <p:nvPr/>
            </p:nvSpPr>
            <p:spPr>
              <a:xfrm rot="2000812" flipH="1">
                <a:off x="1843661" y="4477112"/>
                <a:ext cx="1648651" cy="596176"/>
              </a:xfrm>
              <a:prstGeom prst="parallelogram">
                <a:avLst>
                  <a:gd name="adj" fmla="val 61526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rot="9679154">
                <a:off x="3087344" y="4705347"/>
                <a:ext cx="909883" cy="654861"/>
              </a:xfrm>
              <a:prstGeom prst="parallelogram">
                <a:avLst>
                  <a:gd name="adj" fmla="val 36883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Parallelogram 131"/>
              <p:cNvSpPr/>
              <p:nvPr/>
            </p:nvSpPr>
            <p:spPr>
              <a:xfrm rot="2001994">
                <a:off x="2145420" y="4084370"/>
                <a:ext cx="1696556" cy="482478"/>
              </a:xfrm>
              <a:prstGeom prst="parallelogram">
                <a:avLst>
                  <a:gd name="adj" fmla="val 80555"/>
                </a:avLst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Parallelogram 127"/>
            <p:cNvSpPr/>
            <p:nvPr/>
          </p:nvSpPr>
          <p:spPr>
            <a:xfrm rot="20397011" flipH="1">
              <a:off x="1547280" y="2726573"/>
              <a:ext cx="690404" cy="399018"/>
            </a:xfrm>
            <a:prstGeom prst="parallelogram">
              <a:avLst>
                <a:gd name="adj" fmla="val 73351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Parallelogram 128"/>
            <p:cNvSpPr/>
            <p:nvPr/>
          </p:nvSpPr>
          <p:spPr>
            <a:xfrm rot="20397011" flipH="1">
              <a:off x="1056684" y="2387349"/>
              <a:ext cx="690404" cy="399018"/>
            </a:xfrm>
            <a:prstGeom prst="parallelogram">
              <a:avLst>
                <a:gd name="adj" fmla="val 73351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350138" y="3662722"/>
            <a:ext cx="2153566" cy="1401535"/>
            <a:chOff x="487847" y="2387349"/>
            <a:chExt cx="2153566" cy="1401535"/>
          </a:xfrm>
        </p:grpSpPr>
        <p:grpSp>
          <p:nvGrpSpPr>
            <p:cNvPr id="134" name="Group 133"/>
            <p:cNvGrpSpPr/>
            <p:nvPr/>
          </p:nvGrpSpPr>
          <p:grpSpPr>
            <a:xfrm>
              <a:off x="487847" y="2513046"/>
              <a:ext cx="2153566" cy="1275838"/>
              <a:chOff x="1843661" y="4084370"/>
              <a:chExt cx="2153566" cy="1275838"/>
            </a:xfrm>
          </p:grpSpPr>
          <p:sp>
            <p:nvSpPr>
              <p:cNvPr id="137" name="Parallelogram 136"/>
              <p:cNvSpPr/>
              <p:nvPr/>
            </p:nvSpPr>
            <p:spPr>
              <a:xfrm rot="2000812" flipH="1">
                <a:off x="1843661" y="4477112"/>
                <a:ext cx="1648651" cy="596176"/>
              </a:xfrm>
              <a:prstGeom prst="parallelogram">
                <a:avLst>
                  <a:gd name="adj" fmla="val 61526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Parallelogram 137"/>
              <p:cNvSpPr/>
              <p:nvPr/>
            </p:nvSpPr>
            <p:spPr>
              <a:xfrm rot="9679154">
                <a:off x="3087344" y="4705347"/>
                <a:ext cx="909883" cy="654861"/>
              </a:xfrm>
              <a:prstGeom prst="parallelogram">
                <a:avLst>
                  <a:gd name="adj" fmla="val 36883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Parallelogram 138"/>
              <p:cNvSpPr/>
              <p:nvPr/>
            </p:nvSpPr>
            <p:spPr>
              <a:xfrm rot="2001994">
                <a:off x="2145420" y="4084370"/>
                <a:ext cx="1696556" cy="482478"/>
              </a:xfrm>
              <a:prstGeom prst="parallelogram">
                <a:avLst>
                  <a:gd name="adj" fmla="val 80555"/>
                </a:avLst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Parallelogram 134"/>
            <p:cNvSpPr/>
            <p:nvPr/>
          </p:nvSpPr>
          <p:spPr>
            <a:xfrm rot="20397011" flipH="1">
              <a:off x="1547280" y="2726573"/>
              <a:ext cx="690404" cy="399018"/>
            </a:xfrm>
            <a:prstGeom prst="parallelogram">
              <a:avLst>
                <a:gd name="adj" fmla="val 73351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Parallelogram 135"/>
            <p:cNvSpPr/>
            <p:nvPr/>
          </p:nvSpPr>
          <p:spPr>
            <a:xfrm rot="20397011" flipH="1">
              <a:off x="1056684" y="2387349"/>
              <a:ext cx="690404" cy="399018"/>
            </a:xfrm>
            <a:prstGeom prst="parallelogram">
              <a:avLst>
                <a:gd name="adj" fmla="val 73351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3751" y="-2915028"/>
            <a:ext cx="5991225" cy="260032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6981202" y="1192215"/>
            <a:ext cx="1819365" cy="1312427"/>
            <a:chOff x="3724185" y="3138924"/>
            <a:chExt cx="1819365" cy="1312427"/>
          </a:xfrm>
        </p:grpSpPr>
        <p:sp>
          <p:nvSpPr>
            <p:cNvPr id="32" name="Parallelogram 31"/>
            <p:cNvSpPr/>
            <p:nvPr/>
          </p:nvSpPr>
          <p:spPr>
            <a:xfrm rot="20397011" flipH="1">
              <a:off x="3733120" y="3205280"/>
              <a:ext cx="1801499" cy="361584"/>
            </a:xfrm>
            <a:prstGeom prst="parallelogram">
              <a:avLst>
                <a:gd name="adj" fmla="val 8026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/>
          </p:nvSpPr>
          <p:spPr>
            <a:xfrm rot="16200000" flipH="1">
              <a:off x="4233600" y="3141400"/>
              <a:ext cx="1199228" cy="1420673"/>
            </a:xfrm>
            <a:prstGeom prst="parallelogram">
              <a:avLst>
                <a:gd name="adj" fmla="val 43733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rot="5400000">
              <a:off x="3463155" y="3791631"/>
              <a:ext cx="920750" cy="398690"/>
            </a:xfrm>
            <a:prstGeom prst="parallelogram">
              <a:avLst>
                <a:gd name="adj" fmla="val 61252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 rot="20397011" flipH="1">
              <a:off x="3872964" y="3393493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20397011" flipH="1">
              <a:off x="4558581" y="3138924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56100" y="1722342"/>
            <a:ext cx="1819365" cy="1312427"/>
            <a:chOff x="3724185" y="3138924"/>
            <a:chExt cx="1819365" cy="1312427"/>
          </a:xfrm>
        </p:grpSpPr>
        <p:sp>
          <p:nvSpPr>
            <p:cNvPr id="38" name="Parallelogram 37"/>
            <p:cNvSpPr/>
            <p:nvPr/>
          </p:nvSpPr>
          <p:spPr>
            <a:xfrm rot="20397011" flipH="1">
              <a:off x="3733120" y="3205280"/>
              <a:ext cx="1801499" cy="361584"/>
            </a:xfrm>
            <a:prstGeom prst="parallelogram">
              <a:avLst>
                <a:gd name="adj" fmla="val 8026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Parallelogram 38"/>
            <p:cNvSpPr/>
            <p:nvPr/>
          </p:nvSpPr>
          <p:spPr>
            <a:xfrm rot="16200000" flipH="1">
              <a:off x="4233600" y="3141400"/>
              <a:ext cx="1199228" cy="1420673"/>
            </a:xfrm>
            <a:prstGeom prst="parallelogram">
              <a:avLst>
                <a:gd name="adj" fmla="val 43733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arallelogram 39"/>
            <p:cNvSpPr/>
            <p:nvPr/>
          </p:nvSpPr>
          <p:spPr>
            <a:xfrm rot="5400000">
              <a:off x="3463155" y="3791631"/>
              <a:ext cx="920750" cy="398690"/>
            </a:xfrm>
            <a:prstGeom prst="parallelogram">
              <a:avLst>
                <a:gd name="adj" fmla="val 61252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 rot="20397011" flipH="1">
              <a:off x="3872964" y="3393493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20397011" flipH="1">
              <a:off x="4558581" y="3138924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682263" y="2514254"/>
            <a:ext cx="2153566" cy="1401535"/>
            <a:chOff x="487847" y="2387349"/>
            <a:chExt cx="2153566" cy="1401535"/>
          </a:xfrm>
        </p:grpSpPr>
        <p:grpSp>
          <p:nvGrpSpPr>
            <p:cNvPr id="111" name="Group 110"/>
            <p:cNvGrpSpPr/>
            <p:nvPr/>
          </p:nvGrpSpPr>
          <p:grpSpPr>
            <a:xfrm>
              <a:off x="487847" y="2513046"/>
              <a:ext cx="2153566" cy="1275838"/>
              <a:chOff x="1843661" y="4084370"/>
              <a:chExt cx="2153566" cy="1275838"/>
            </a:xfrm>
          </p:grpSpPr>
          <p:sp>
            <p:nvSpPr>
              <p:cNvPr id="114" name="Parallelogram 113"/>
              <p:cNvSpPr/>
              <p:nvPr/>
            </p:nvSpPr>
            <p:spPr>
              <a:xfrm rot="2000812" flipH="1">
                <a:off x="1843661" y="4477112"/>
                <a:ext cx="1648651" cy="596176"/>
              </a:xfrm>
              <a:prstGeom prst="parallelogram">
                <a:avLst>
                  <a:gd name="adj" fmla="val 61526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Parallelogram 114"/>
              <p:cNvSpPr/>
              <p:nvPr/>
            </p:nvSpPr>
            <p:spPr>
              <a:xfrm rot="9679154">
                <a:off x="3087344" y="4705347"/>
                <a:ext cx="909883" cy="654861"/>
              </a:xfrm>
              <a:prstGeom prst="parallelogram">
                <a:avLst>
                  <a:gd name="adj" fmla="val 36883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Parallelogram 115"/>
              <p:cNvSpPr/>
              <p:nvPr/>
            </p:nvSpPr>
            <p:spPr>
              <a:xfrm rot="2001994">
                <a:off x="2145420" y="4084370"/>
                <a:ext cx="1696556" cy="482478"/>
              </a:xfrm>
              <a:prstGeom prst="parallelogram">
                <a:avLst>
                  <a:gd name="adj" fmla="val 80555"/>
                </a:avLst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Parallelogram 111"/>
            <p:cNvSpPr/>
            <p:nvPr/>
          </p:nvSpPr>
          <p:spPr>
            <a:xfrm rot="20397011" flipH="1">
              <a:off x="1547280" y="2726573"/>
              <a:ext cx="690404" cy="399018"/>
            </a:xfrm>
            <a:prstGeom prst="parallelogram">
              <a:avLst>
                <a:gd name="adj" fmla="val 73351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Parallelogram 112"/>
            <p:cNvSpPr/>
            <p:nvPr/>
          </p:nvSpPr>
          <p:spPr>
            <a:xfrm rot="20397011" flipH="1">
              <a:off x="1056684" y="2387349"/>
              <a:ext cx="690404" cy="399018"/>
            </a:xfrm>
            <a:prstGeom prst="parallelogram">
              <a:avLst>
                <a:gd name="adj" fmla="val 73351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766493" y="3242122"/>
            <a:ext cx="2153566" cy="1401535"/>
            <a:chOff x="487847" y="2387349"/>
            <a:chExt cx="2153566" cy="1401535"/>
          </a:xfrm>
        </p:grpSpPr>
        <p:grpSp>
          <p:nvGrpSpPr>
            <p:cNvPr id="118" name="Group 117"/>
            <p:cNvGrpSpPr/>
            <p:nvPr/>
          </p:nvGrpSpPr>
          <p:grpSpPr>
            <a:xfrm>
              <a:off x="487847" y="2513046"/>
              <a:ext cx="2153566" cy="1275838"/>
              <a:chOff x="1843661" y="4084370"/>
              <a:chExt cx="2153566" cy="1275838"/>
            </a:xfrm>
          </p:grpSpPr>
          <p:sp>
            <p:nvSpPr>
              <p:cNvPr id="121" name="Parallelogram 120"/>
              <p:cNvSpPr/>
              <p:nvPr/>
            </p:nvSpPr>
            <p:spPr>
              <a:xfrm rot="2000812" flipH="1">
                <a:off x="1843661" y="4477112"/>
                <a:ext cx="1648651" cy="596176"/>
              </a:xfrm>
              <a:prstGeom prst="parallelogram">
                <a:avLst>
                  <a:gd name="adj" fmla="val 61526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Parallelogram 121"/>
              <p:cNvSpPr/>
              <p:nvPr/>
            </p:nvSpPr>
            <p:spPr>
              <a:xfrm rot="9679154">
                <a:off x="3087344" y="4705347"/>
                <a:ext cx="909883" cy="654861"/>
              </a:xfrm>
              <a:prstGeom prst="parallelogram">
                <a:avLst>
                  <a:gd name="adj" fmla="val 36883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Parallelogram 122"/>
              <p:cNvSpPr/>
              <p:nvPr/>
            </p:nvSpPr>
            <p:spPr>
              <a:xfrm rot="2001994">
                <a:off x="2145420" y="4084370"/>
                <a:ext cx="1696556" cy="482478"/>
              </a:xfrm>
              <a:prstGeom prst="parallelogram">
                <a:avLst>
                  <a:gd name="adj" fmla="val 80555"/>
                </a:avLst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Parallelogram 118"/>
            <p:cNvSpPr/>
            <p:nvPr/>
          </p:nvSpPr>
          <p:spPr>
            <a:xfrm rot="20397011" flipH="1">
              <a:off x="1547280" y="2726573"/>
              <a:ext cx="690404" cy="399018"/>
            </a:xfrm>
            <a:prstGeom prst="parallelogram">
              <a:avLst>
                <a:gd name="adj" fmla="val 73351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Parallelogram 119"/>
            <p:cNvSpPr/>
            <p:nvPr/>
          </p:nvSpPr>
          <p:spPr>
            <a:xfrm rot="20397011" flipH="1">
              <a:off x="1056684" y="2387349"/>
              <a:ext cx="690404" cy="399018"/>
            </a:xfrm>
            <a:prstGeom prst="parallelogram">
              <a:avLst>
                <a:gd name="adj" fmla="val 73351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Parallelogram 218"/>
          <p:cNvSpPr/>
          <p:nvPr/>
        </p:nvSpPr>
        <p:spPr>
          <a:xfrm rot="5400000">
            <a:off x="5491520" y="2885103"/>
            <a:ext cx="544106" cy="398690"/>
          </a:xfrm>
          <a:prstGeom prst="parallelogram">
            <a:avLst>
              <a:gd name="adj" fmla="val 6125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Parallelogram 124"/>
          <p:cNvSpPr/>
          <p:nvPr/>
        </p:nvSpPr>
        <p:spPr>
          <a:xfrm rot="2424632" flipH="1">
            <a:off x="4901294" y="2929362"/>
            <a:ext cx="1948557" cy="2051322"/>
          </a:xfrm>
          <a:prstGeom prst="parallelogram">
            <a:avLst>
              <a:gd name="adj" fmla="val 8810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Parallelogram 175"/>
          <p:cNvSpPr/>
          <p:nvPr/>
        </p:nvSpPr>
        <p:spPr>
          <a:xfrm rot="5400000" flipV="1">
            <a:off x="2532288" y="2885248"/>
            <a:ext cx="3518693" cy="3005463"/>
          </a:xfrm>
          <a:prstGeom prst="parallelogram">
            <a:avLst>
              <a:gd name="adj" fmla="val 36338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Parallelogram 123"/>
          <p:cNvSpPr/>
          <p:nvPr/>
        </p:nvSpPr>
        <p:spPr>
          <a:xfrm rot="20414641" flipH="1">
            <a:off x="2523433" y="3041809"/>
            <a:ext cx="3530591" cy="245863"/>
          </a:xfrm>
          <a:prstGeom prst="parallelogram">
            <a:avLst>
              <a:gd name="adj" fmla="val 8026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Parallelogram 176"/>
          <p:cNvSpPr/>
          <p:nvPr/>
        </p:nvSpPr>
        <p:spPr>
          <a:xfrm rot="2424632" flipH="1">
            <a:off x="1693204" y="4041657"/>
            <a:ext cx="2104988" cy="2095742"/>
          </a:xfrm>
          <a:prstGeom prst="parallelogram">
            <a:avLst>
              <a:gd name="adj" fmla="val 8783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64404" y="3379378"/>
            <a:ext cx="1819365" cy="1312427"/>
            <a:chOff x="3724185" y="3138924"/>
            <a:chExt cx="1819365" cy="1312427"/>
          </a:xfrm>
        </p:grpSpPr>
        <p:sp>
          <p:nvSpPr>
            <p:cNvPr id="17" name="Parallelogram 16"/>
            <p:cNvSpPr/>
            <p:nvPr/>
          </p:nvSpPr>
          <p:spPr>
            <a:xfrm rot="20397011" flipH="1">
              <a:off x="3733120" y="3205280"/>
              <a:ext cx="1801499" cy="361584"/>
            </a:xfrm>
            <a:prstGeom prst="parallelogram">
              <a:avLst>
                <a:gd name="adj" fmla="val 8026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/>
          </p:nvSpPr>
          <p:spPr>
            <a:xfrm rot="16200000" flipH="1">
              <a:off x="4233600" y="3141400"/>
              <a:ext cx="1199228" cy="1420673"/>
            </a:xfrm>
            <a:prstGeom prst="parallelogram">
              <a:avLst>
                <a:gd name="adj" fmla="val 43733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/>
          </p:nvSpPr>
          <p:spPr>
            <a:xfrm rot="5400000">
              <a:off x="3463155" y="3791631"/>
              <a:ext cx="920750" cy="398690"/>
            </a:xfrm>
            <a:prstGeom prst="parallelogram">
              <a:avLst>
                <a:gd name="adj" fmla="val 61252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/>
            <p:cNvSpPr/>
            <p:nvPr/>
          </p:nvSpPr>
          <p:spPr>
            <a:xfrm rot="20397011" flipH="1">
              <a:off x="3872964" y="3393493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/>
            <p:cNvSpPr/>
            <p:nvPr/>
          </p:nvSpPr>
          <p:spPr>
            <a:xfrm rot="20397011" flipH="1">
              <a:off x="4558581" y="3138924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012236" y="3889456"/>
            <a:ext cx="2153566" cy="1401535"/>
            <a:chOff x="487847" y="2387349"/>
            <a:chExt cx="2153566" cy="1401535"/>
          </a:xfrm>
        </p:grpSpPr>
        <p:grpSp>
          <p:nvGrpSpPr>
            <p:cNvPr id="90" name="Group 89"/>
            <p:cNvGrpSpPr/>
            <p:nvPr/>
          </p:nvGrpSpPr>
          <p:grpSpPr>
            <a:xfrm>
              <a:off x="487847" y="2513046"/>
              <a:ext cx="2153566" cy="1275838"/>
              <a:chOff x="1843661" y="4084370"/>
              <a:chExt cx="2153566" cy="1275838"/>
            </a:xfrm>
          </p:grpSpPr>
          <p:sp>
            <p:nvSpPr>
              <p:cNvPr id="93" name="Parallelogram 92"/>
              <p:cNvSpPr/>
              <p:nvPr/>
            </p:nvSpPr>
            <p:spPr>
              <a:xfrm rot="2000812" flipH="1">
                <a:off x="1843661" y="4477112"/>
                <a:ext cx="1648651" cy="596176"/>
              </a:xfrm>
              <a:prstGeom prst="parallelogram">
                <a:avLst>
                  <a:gd name="adj" fmla="val 61526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Parallelogram 93"/>
              <p:cNvSpPr/>
              <p:nvPr/>
            </p:nvSpPr>
            <p:spPr>
              <a:xfrm rot="9679154">
                <a:off x="3087344" y="4705347"/>
                <a:ext cx="909883" cy="654861"/>
              </a:xfrm>
              <a:prstGeom prst="parallelogram">
                <a:avLst>
                  <a:gd name="adj" fmla="val 36883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Parallelogram 94"/>
              <p:cNvSpPr/>
              <p:nvPr/>
            </p:nvSpPr>
            <p:spPr>
              <a:xfrm rot="2001994">
                <a:off x="2145420" y="4084370"/>
                <a:ext cx="1696556" cy="482478"/>
              </a:xfrm>
              <a:prstGeom prst="parallelogram">
                <a:avLst>
                  <a:gd name="adj" fmla="val 80555"/>
                </a:avLst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Parallelogram 90"/>
            <p:cNvSpPr/>
            <p:nvPr/>
          </p:nvSpPr>
          <p:spPr>
            <a:xfrm rot="20397011" flipH="1">
              <a:off x="1547280" y="2726573"/>
              <a:ext cx="690404" cy="399018"/>
            </a:xfrm>
            <a:prstGeom prst="parallelogram">
              <a:avLst>
                <a:gd name="adj" fmla="val 73351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arallelogram 91"/>
            <p:cNvSpPr/>
            <p:nvPr/>
          </p:nvSpPr>
          <p:spPr>
            <a:xfrm rot="20397011" flipH="1">
              <a:off x="1056684" y="2387349"/>
              <a:ext cx="690404" cy="399018"/>
            </a:xfrm>
            <a:prstGeom prst="parallelogram">
              <a:avLst>
                <a:gd name="adj" fmla="val 73351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096466" y="4617324"/>
            <a:ext cx="2153566" cy="1401535"/>
            <a:chOff x="487847" y="2387349"/>
            <a:chExt cx="2153566" cy="1401535"/>
          </a:xfrm>
        </p:grpSpPr>
        <p:grpSp>
          <p:nvGrpSpPr>
            <p:cNvPr id="2" name="Group 1"/>
            <p:cNvGrpSpPr/>
            <p:nvPr/>
          </p:nvGrpSpPr>
          <p:grpSpPr>
            <a:xfrm>
              <a:off x="487847" y="2513046"/>
              <a:ext cx="2153566" cy="1275838"/>
              <a:chOff x="1843661" y="4084370"/>
              <a:chExt cx="2153566" cy="1275838"/>
            </a:xfrm>
          </p:grpSpPr>
          <p:sp>
            <p:nvSpPr>
              <p:cNvPr id="81" name="Parallelogram 80"/>
              <p:cNvSpPr/>
              <p:nvPr/>
            </p:nvSpPr>
            <p:spPr>
              <a:xfrm rot="2000812" flipH="1">
                <a:off x="1843661" y="4477112"/>
                <a:ext cx="1648651" cy="596176"/>
              </a:xfrm>
              <a:prstGeom prst="parallelogram">
                <a:avLst>
                  <a:gd name="adj" fmla="val 61526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Parallelogram 81"/>
              <p:cNvSpPr/>
              <p:nvPr/>
            </p:nvSpPr>
            <p:spPr>
              <a:xfrm rot="9679154">
                <a:off x="3087344" y="4705347"/>
                <a:ext cx="909883" cy="654861"/>
              </a:xfrm>
              <a:prstGeom prst="parallelogram">
                <a:avLst>
                  <a:gd name="adj" fmla="val 36883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Parallelogram 85"/>
              <p:cNvSpPr/>
              <p:nvPr/>
            </p:nvSpPr>
            <p:spPr>
              <a:xfrm rot="2001994">
                <a:off x="2145420" y="4084370"/>
                <a:ext cx="1696556" cy="482478"/>
              </a:xfrm>
              <a:prstGeom prst="parallelogram">
                <a:avLst>
                  <a:gd name="adj" fmla="val 80555"/>
                </a:avLst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Parallelogram 83"/>
            <p:cNvSpPr/>
            <p:nvPr/>
          </p:nvSpPr>
          <p:spPr>
            <a:xfrm rot="20397011" flipH="1">
              <a:off x="1547280" y="2726573"/>
              <a:ext cx="690404" cy="399018"/>
            </a:xfrm>
            <a:prstGeom prst="parallelogram">
              <a:avLst>
                <a:gd name="adj" fmla="val 73351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Parallelogram 86"/>
            <p:cNvSpPr/>
            <p:nvPr/>
          </p:nvSpPr>
          <p:spPr>
            <a:xfrm rot="20397011" flipH="1">
              <a:off x="1056684" y="2387349"/>
              <a:ext cx="690404" cy="399018"/>
            </a:xfrm>
            <a:prstGeom prst="parallelogram">
              <a:avLst>
                <a:gd name="adj" fmla="val 73351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32196" y="3998675"/>
            <a:ext cx="1819365" cy="1312427"/>
            <a:chOff x="3724185" y="3138924"/>
            <a:chExt cx="1819365" cy="1312427"/>
          </a:xfrm>
        </p:grpSpPr>
        <p:sp>
          <p:nvSpPr>
            <p:cNvPr id="50" name="Parallelogram 49"/>
            <p:cNvSpPr/>
            <p:nvPr/>
          </p:nvSpPr>
          <p:spPr>
            <a:xfrm rot="20397011" flipH="1">
              <a:off x="3733120" y="3205280"/>
              <a:ext cx="1801499" cy="361584"/>
            </a:xfrm>
            <a:prstGeom prst="parallelogram">
              <a:avLst>
                <a:gd name="adj" fmla="val 8026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/>
            <p:cNvSpPr/>
            <p:nvPr/>
          </p:nvSpPr>
          <p:spPr>
            <a:xfrm rot="16200000" flipH="1">
              <a:off x="4233600" y="3141400"/>
              <a:ext cx="1199228" cy="1420673"/>
            </a:xfrm>
            <a:prstGeom prst="parallelogram">
              <a:avLst>
                <a:gd name="adj" fmla="val 43733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arallelogram 51"/>
            <p:cNvSpPr/>
            <p:nvPr/>
          </p:nvSpPr>
          <p:spPr>
            <a:xfrm rot="5400000">
              <a:off x="3463155" y="3791631"/>
              <a:ext cx="920750" cy="398690"/>
            </a:xfrm>
            <a:prstGeom prst="parallelogram">
              <a:avLst>
                <a:gd name="adj" fmla="val 61252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arallelogram 52"/>
            <p:cNvSpPr/>
            <p:nvPr/>
          </p:nvSpPr>
          <p:spPr>
            <a:xfrm rot="20397011" flipH="1">
              <a:off x="3872964" y="3393493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arallelogram 53"/>
            <p:cNvSpPr/>
            <p:nvPr/>
          </p:nvSpPr>
          <p:spPr>
            <a:xfrm rot="20397011" flipH="1">
              <a:off x="4558581" y="3138924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900059" y="4530037"/>
            <a:ext cx="1819365" cy="1312427"/>
            <a:chOff x="3724185" y="3138924"/>
            <a:chExt cx="1819365" cy="1312427"/>
          </a:xfrm>
        </p:grpSpPr>
        <p:sp>
          <p:nvSpPr>
            <p:cNvPr id="56" name="Parallelogram 55"/>
            <p:cNvSpPr/>
            <p:nvPr/>
          </p:nvSpPr>
          <p:spPr>
            <a:xfrm rot="20397011" flipH="1">
              <a:off x="3733120" y="3205280"/>
              <a:ext cx="1801499" cy="361584"/>
            </a:xfrm>
            <a:prstGeom prst="parallelogram">
              <a:avLst>
                <a:gd name="adj" fmla="val 8026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16200000" flipH="1">
              <a:off x="4233600" y="3141400"/>
              <a:ext cx="1199228" cy="1420673"/>
            </a:xfrm>
            <a:prstGeom prst="parallelogram">
              <a:avLst>
                <a:gd name="adj" fmla="val 43733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arallelogram 57"/>
            <p:cNvSpPr/>
            <p:nvPr/>
          </p:nvSpPr>
          <p:spPr>
            <a:xfrm rot="5400000">
              <a:off x="3463155" y="3791631"/>
              <a:ext cx="920750" cy="398690"/>
            </a:xfrm>
            <a:prstGeom prst="parallelogram">
              <a:avLst>
                <a:gd name="adj" fmla="val 61252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arallelogram 58"/>
            <p:cNvSpPr/>
            <p:nvPr/>
          </p:nvSpPr>
          <p:spPr>
            <a:xfrm rot="20397011" flipH="1">
              <a:off x="3872964" y="3393493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arallelogram 59"/>
            <p:cNvSpPr/>
            <p:nvPr/>
          </p:nvSpPr>
          <p:spPr>
            <a:xfrm rot="20397011" flipH="1">
              <a:off x="4558581" y="3138924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466384" y="5066645"/>
            <a:ext cx="1819365" cy="1312427"/>
            <a:chOff x="3724185" y="3138924"/>
            <a:chExt cx="1819365" cy="1312427"/>
          </a:xfrm>
        </p:grpSpPr>
        <p:sp>
          <p:nvSpPr>
            <p:cNvPr id="62" name="Parallelogram 61"/>
            <p:cNvSpPr/>
            <p:nvPr/>
          </p:nvSpPr>
          <p:spPr>
            <a:xfrm rot="20397011" flipH="1">
              <a:off x="3733120" y="3205280"/>
              <a:ext cx="1801499" cy="361584"/>
            </a:xfrm>
            <a:prstGeom prst="parallelogram">
              <a:avLst>
                <a:gd name="adj" fmla="val 8026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16200000" flipH="1">
              <a:off x="4233600" y="3141400"/>
              <a:ext cx="1199228" cy="1420673"/>
            </a:xfrm>
            <a:prstGeom prst="parallelogram">
              <a:avLst>
                <a:gd name="adj" fmla="val 43733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5400000">
              <a:off x="3463155" y="3791631"/>
              <a:ext cx="920750" cy="398690"/>
            </a:xfrm>
            <a:prstGeom prst="parallelogram">
              <a:avLst>
                <a:gd name="adj" fmla="val 61252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 rot="20397011" flipH="1">
              <a:off x="3872964" y="3393493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arallelogram 65"/>
            <p:cNvSpPr/>
            <p:nvPr/>
          </p:nvSpPr>
          <p:spPr>
            <a:xfrm rot="20397011" flipH="1">
              <a:off x="4558581" y="3138924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-364981" y="3911702"/>
            <a:ext cx="1819365" cy="1312427"/>
            <a:chOff x="3724185" y="3138924"/>
            <a:chExt cx="1819365" cy="1312427"/>
          </a:xfrm>
        </p:grpSpPr>
        <p:sp>
          <p:nvSpPr>
            <p:cNvPr id="44" name="Parallelogram 43"/>
            <p:cNvSpPr/>
            <p:nvPr/>
          </p:nvSpPr>
          <p:spPr>
            <a:xfrm rot="20397011" flipH="1">
              <a:off x="3733120" y="3205280"/>
              <a:ext cx="1801499" cy="361584"/>
            </a:xfrm>
            <a:prstGeom prst="parallelogram">
              <a:avLst>
                <a:gd name="adj" fmla="val 80269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arallelogram 44"/>
            <p:cNvSpPr/>
            <p:nvPr/>
          </p:nvSpPr>
          <p:spPr>
            <a:xfrm rot="16200000" flipH="1">
              <a:off x="4233600" y="3141400"/>
              <a:ext cx="1199228" cy="1420673"/>
            </a:xfrm>
            <a:prstGeom prst="parallelogram">
              <a:avLst>
                <a:gd name="adj" fmla="val 43733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arallelogram 45"/>
            <p:cNvSpPr/>
            <p:nvPr/>
          </p:nvSpPr>
          <p:spPr>
            <a:xfrm rot="5400000">
              <a:off x="3463155" y="3791631"/>
              <a:ext cx="920750" cy="398690"/>
            </a:xfrm>
            <a:prstGeom prst="parallelogram">
              <a:avLst>
                <a:gd name="adj" fmla="val 61252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Parallelogram 46"/>
            <p:cNvSpPr/>
            <p:nvPr/>
          </p:nvSpPr>
          <p:spPr>
            <a:xfrm rot="20397011" flipH="1">
              <a:off x="3872964" y="3393493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rot="20397011" flipH="1">
              <a:off x="4558581" y="3138924"/>
              <a:ext cx="795132" cy="251798"/>
            </a:xfrm>
            <a:prstGeom prst="parallelogram">
              <a:avLst>
                <a:gd name="adj" fmla="val 802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Parallelogram 177"/>
          <p:cNvSpPr/>
          <p:nvPr/>
        </p:nvSpPr>
        <p:spPr>
          <a:xfrm rot="1994352">
            <a:off x="-1268166" y="5039733"/>
            <a:ext cx="7092871" cy="3353624"/>
          </a:xfrm>
          <a:prstGeom prst="parallelogram">
            <a:avLst>
              <a:gd name="adj" fmla="val 73318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/>
          <p:cNvSpPr txBox="1"/>
          <p:nvPr/>
        </p:nvSpPr>
        <p:spPr>
          <a:xfrm>
            <a:off x="772467" y="337034"/>
            <a:ext cx="1860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Window Well</a:t>
            </a:r>
            <a:endParaRPr lang="en-US" sz="2400" dirty="0"/>
          </a:p>
        </p:txBody>
      </p:sp>
      <p:grpSp>
        <p:nvGrpSpPr>
          <p:cNvPr id="272" name="Group 271"/>
          <p:cNvGrpSpPr/>
          <p:nvPr/>
        </p:nvGrpSpPr>
        <p:grpSpPr>
          <a:xfrm>
            <a:off x="2831137" y="2612185"/>
            <a:ext cx="5389062" cy="2742712"/>
            <a:chOff x="2831137" y="2612185"/>
            <a:chExt cx="5389062" cy="2742712"/>
          </a:xfrm>
        </p:grpSpPr>
        <p:cxnSp>
          <p:nvCxnSpPr>
            <p:cNvPr id="267" name="Straight Arrow Connector 266"/>
            <p:cNvCxnSpPr/>
            <p:nvPr/>
          </p:nvCxnSpPr>
          <p:spPr>
            <a:xfrm>
              <a:off x="2831137" y="3878142"/>
              <a:ext cx="2115296" cy="1415252"/>
            </a:xfrm>
            <a:prstGeom prst="straightConnector1">
              <a:avLst/>
            </a:prstGeom>
            <a:ln w="635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 flipV="1">
              <a:off x="5063424" y="4202093"/>
              <a:ext cx="3156775" cy="1152804"/>
            </a:xfrm>
            <a:prstGeom prst="straightConnector1">
              <a:avLst/>
            </a:prstGeom>
            <a:ln w="635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" name="Group 268"/>
            <p:cNvGrpSpPr/>
            <p:nvPr/>
          </p:nvGrpSpPr>
          <p:grpSpPr>
            <a:xfrm>
              <a:off x="3268246" y="2612185"/>
              <a:ext cx="4514844" cy="2640296"/>
              <a:chOff x="3220749" y="2588315"/>
              <a:chExt cx="4591025" cy="2708821"/>
            </a:xfrm>
          </p:grpSpPr>
          <p:sp>
            <p:nvSpPr>
              <p:cNvPr id="270" name="Parallelogram 269"/>
              <p:cNvSpPr/>
              <p:nvPr/>
            </p:nvSpPr>
            <p:spPr>
              <a:xfrm rot="1994352">
                <a:off x="3220749" y="2588315"/>
                <a:ext cx="4591025" cy="2708821"/>
              </a:xfrm>
              <a:prstGeom prst="parallelogram">
                <a:avLst>
                  <a:gd name="adj" fmla="val 73318"/>
                </a:avLst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>
                <a:off x="3608929" y="3542762"/>
                <a:ext cx="3695652" cy="663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/>
                    </a:solidFill>
                  </a:rPr>
                  <a:t>Minimum 1296 in</a:t>
                </a:r>
                <a:r>
                  <a:rPr lang="en-US" sz="3600" baseline="30000" dirty="0" smtClean="0">
                    <a:solidFill>
                      <a:schemeClr val="bg1"/>
                    </a:solidFill>
                  </a:rPr>
                  <a:t>2</a:t>
                </a:r>
                <a:endParaRPr lang="en-US" sz="3600" baseline="30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77" name="Parallelogram 276"/>
          <p:cNvSpPr/>
          <p:nvPr/>
        </p:nvSpPr>
        <p:spPr>
          <a:xfrm rot="1994352">
            <a:off x="5381513" y="4641983"/>
            <a:ext cx="6857298" cy="3980588"/>
          </a:xfrm>
          <a:prstGeom prst="parallelogram">
            <a:avLst>
              <a:gd name="adj" fmla="val 73318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9" name="Group 278"/>
          <p:cNvGrpSpPr/>
          <p:nvPr/>
        </p:nvGrpSpPr>
        <p:grpSpPr>
          <a:xfrm>
            <a:off x="2561770" y="4856570"/>
            <a:ext cx="1485662" cy="1848746"/>
            <a:chOff x="1572004" y="950815"/>
            <a:chExt cx="1485662" cy="1848746"/>
          </a:xfrm>
        </p:grpSpPr>
        <p:grpSp>
          <p:nvGrpSpPr>
            <p:cNvPr id="280" name="Group 279"/>
            <p:cNvGrpSpPr/>
            <p:nvPr/>
          </p:nvGrpSpPr>
          <p:grpSpPr>
            <a:xfrm rot="1119377">
              <a:off x="1572004" y="1247392"/>
              <a:ext cx="1485662" cy="1552169"/>
              <a:chOff x="1558133" y="1388748"/>
              <a:chExt cx="1485662" cy="1552169"/>
            </a:xfrm>
          </p:grpSpPr>
          <p:sp>
            <p:nvSpPr>
              <p:cNvPr id="287" name="Diagonal Stripe 286"/>
              <p:cNvSpPr/>
              <p:nvPr/>
            </p:nvSpPr>
            <p:spPr>
              <a:xfrm rot="19781761">
                <a:off x="2510395" y="1682636"/>
                <a:ext cx="533400" cy="769441"/>
              </a:xfrm>
              <a:prstGeom prst="diagStripe">
                <a:avLst>
                  <a:gd name="adj" fmla="val 59903"/>
                </a:avLst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Diagonal Stripe 287"/>
              <p:cNvSpPr/>
              <p:nvPr/>
            </p:nvSpPr>
            <p:spPr>
              <a:xfrm rot="17689369">
                <a:off x="2243694" y="1599236"/>
                <a:ext cx="533400" cy="769441"/>
              </a:xfrm>
              <a:prstGeom prst="diagStripe">
                <a:avLst>
                  <a:gd name="adj" fmla="val 59903"/>
                </a:avLst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9" name="Arc 288"/>
              <p:cNvSpPr/>
              <p:nvPr/>
            </p:nvSpPr>
            <p:spPr>
              <a:xfrm rot="21557381">
                <a:off x="1558133" y="1388748"/>
                <a:ext cx="1073052" cy="1552169"/>
              </a:xfrm>
              <a:prstGeom prst="arc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1" name="Teardrop 280"/>
            <p:cNvSpPr/>
            <p:nvPr/>
          </p:nvSpPr>
          <p:spPr>
            <a:xfrm>
              <a:off x="2123368" y="1184879"/>
              <a:ext cx="199345" cy="164333"/>
            </a:xfrm>
            <a:prstGeom prst="teardrop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Teardrop 281"/>
            <p:cNvSpPr/>
            <p:nvPr/>
          </p:nvSpPr>
          <p:spPr>
            <a:xfrm rot="17357636">
              <a:off x="2286511" y="1242296"/>
              <a:ext cx="199345" cy="164333"/>
            </a:xfrm>
            <a:prstGeom prst="teardrop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Teardrop 282"/>
            <p:cNvSpPr/>
            <p:nvPr/>
          </p:nvSpPr>
          <p:spPr>
            <a:xfrm rot="12748980">
              <a:off x="2384985" y="1083021"/>
              <a:ext cx="199345" cy="164333"/>
            </a:xfrm>
            <a:prstGeom prst="teardrop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ardrop 283"/>
            <p:cNvSpPr/>
            <p:nvPr/>
          </p:nvSpPr>
          <p:spPr>
            <a:xfrm rot="8279008">
              <a:off x="2265398" y="950815"/>
              <a:ext cx="199345" cy="164333"/>
            </a:xfrm>
            <a:prstGeom prst="teardrop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Teardrop 284"/>
            <p:cNvSpPr/>
            <p:nvPr/>
          </p:nvSpPr>
          <p:spPr>
            <a:xfrm rot="4872334">
              <a:off x="2120466" y="1002591"/>
              <a:ext cx="199345" cy="164333"/>
            </a:xfrm>
            <a:prstGeom prst="teardrop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2236020" y="1084757"/>
              <a:ext cx="180155" cy="18228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-628650" y="4864099"/>
            <a:ext cx="382045" cy="336981"/>
            <a:chOff x="-1262604" y="-1767470"/>
            <a:chExt cx="1066799" cy="1132470"/>
          </a:xfrm>
        </p:grpSpPr>
        <p:grpSp>
          <p:nvGrpSpPr>
            <p:cNvPr id="291" name="Group 290"/>
            <p:cNvGrpSpPr/>
            <p:nvPr/>
          </p:nvGrpSpPr>
          <p:grpSpPr>
            <a:xfrm>
              <a:off x="-1262604" y="-1767470"/>
              <a:ext cx="514350" cy="1132470"/>
              <a:chOff x="-1262604" y="-1767470"/>
              <a:chExt cx="514350" cy="1132470"/>
            </a:xfrm>
          </p:grpSpPr>
          <p:sp>
            <p:nvSpPr>
              <p:cNvPr id="302" name="Teardrop 301"/>
              <p:cNvSpPr/>
              <p:nvPr/>
            </p:nvSpPr>
            <p:spPr>
              <a:xfrm>
                <a:off x="-1110205" y="-1149350"/>
                <a:ext cx="361950" cy="514350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Teardrop 302"/>
              <p:cNvSpPr/>
              <p:nvPr/>
            </p:nvSpPr>
            <p:spPr>
              <a:xfrm rot="5400000">
                <a:off x="-1314489" y="-1715585"/>
                <a:ext cx="618119" cy="514350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-1005430" y="-1085850"/>
                <a:ext cx="141830" cy="1143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-1005430" y="-90805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-1096460" y="-168701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-907005" y="-1397000"/>
                <a:ext cx="63520" cy="127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 flipH="1">
              <a:off x="-710155" y="-1767470"/>
              <a:ext cx="514350" cy="1132470"/>
              <a:chOff x="-1262604" y="-1767470"/>
              <a:chExt cx="514350" cy="1132470"/>
            </a:xfrm>
          </p:grpSpPr>
          <p:sp>
            <p:nvSpPr>
              <p:cNvPr id="296" name="Teardrop 295"/>
              <p:cNvSpPr/>
              <p:nvPr/>
            </p:nvSpPr>
            <p:spPr>
              <a:xfrm>
                <a:off x="-1110205" y="-1149350"/>
                <a:ext cx="361950" cy="514350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Teardrop 296"/>
              <p:cNvSpPr/>
              <p:nvPr/>
            </p:nvSpPr>
            <p:spPr>
              <a:xfrm rot="5400000">
                <a:off x="-1314489" y="-1715585"/>
                <a:ext cx="618119" cy="514350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-1005430" y="-1085850"/>
                <a:ext cx="141830" cy="1143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-1005430" y="-90805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-1096460" y="-1687010"/>
                <a:ext cx="196850" cy="22225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-907005" y="-1397000"/>
                <a:ext cx="63520" cy="1270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3" name="Oval 292"/>
            <p:cNvSpPr/>
            <p:nvPr/>
          </p:nvSpPr>
          <p:spPr>
            <a:xfrm>
              <a:off x="-801205" y="-1483770"/>
              <a:ext cx="135480" cy="6688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Arc 293"/>
            <p:cNvSpPr/>
            <p:nvPr/>
          </p:nvSpPr>
          <p:spPr>
            <a:xfrm>
              <a:off x="-982140" y="-1589610"/>
              <a:ext cx="233885" cy="46990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Arc 294"/>
            <p:cNvSpPr/>
            <p:nvPr/>
          </p:nvSpPr>
          <p:spPr>
            <a:xfrm flipH="1">
              <a:off x="-728652" y="-1595960"/>
              <a:ext cx="233885" cy="46990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65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5694 L -2.70833E-6 0.05694 C 0.00104 0.05717 0.00196 0.0574 0.00274 0.05764 C 0.00339 0.05787 0.00404 0.0581 0.00456 0.05833 C 0.00495 0.05856 0.00521 0.05879 0.0056 0.05879 L 0.00651 0.05902 C 0.00703 0.05926 0.00742 0.05949 0.00782 0.05949 C 0.00847 0.05972 0.00912 0.05972 0.00977 0.05995 C 0.01094 0.06041 0.01172 0.06064 0.01289 0.06111 C 0.01354 0.06111 0.01433 0.06111 0.01485 0.06134 C 0.01576 0.06157 0.01654 0.06203 0.01745 0.06203 L 0.02018 0.06273 C 0.0224 0.06319 0.01966 0.0625 0.0224 0.06296 C 0.02266 0.06319 0.02292 0.06319 0.02331 0.06319 C 0.02487 0.06342 0.02643 0.06342 0.02813 0.06342 C 0.02891 0.06342 0.02982 0.06342 0.0306 0.06365 C 0.03242 0.06342 0.03425 0.06342 0.03594 0.06342 C 0.03633 0.06342 0.03672 0.06342 0.03724 0.06319 C 0.0375 0.06319 0.03776 0.06296 0.03815 0.06273 C 0.03841 0.06273 0.03894 0.06273 0.0392 0.06273 C 0.03946 0.0625 0.03972 0.0625 0.04011 0.06226 C 0.04063 0.06203 0.0418 0.06203 0.04232 0.06203 C 0.04297 0.0618 0.04362 0.0618 0.04427 0.06157 C 0.04466 0.06134 0.04479 0.06111 0.04519 0.06111 C 0.04597 0.06111 0.04675 0.06111 0.04753 0.06111 C 0.04805 0.06088 0.0487 0.06088 0.04935 0.06088 C 0.05326 0.06088 0.05365 0.06088 0.05677 0.06111 C 0.05716 0.06111 0.05782 0.06134 0.05834 0.06134 C 0.0586 0.06134 0.05899 0.06157 0.05938 0.06157 C 0.06003 0.06157 0.06094 0.06157 0.06185 0.0618 L 0.06367 0.06203 C 0.06433 0.06226 0.06537 0.0625 0.06602 0.0625 C 0.06745 0.0625 0.06888 0.0625 0.07045 0.06273 C 0.07097 0.06273 0.07149 0.06296 0.07201 0.06296 C 0.07826 0.06412 0.07175 0.06273 0.07617 0.06365 C 0.08008 0.06412 0.07578 0.06389 0.08138 0.06412 C 0.08334 0.06412 0.08555 0.06412 0.08763 0.06389 C 0.08802 0.06389 0.08802 0.06365 0.08828 0.06342 C 0.08854 0.06319 0.08907 0.06319 0.08933 0.06296 C 0.08946 0.06273 0.08959 0.06273 0.08985 0.0625 C 0.09024 0.06226 0.09063 0.06226 0.09089 0.06203 C 0.09219 0.06157 0.09193 0.06157 0.0931 0.06111 C 0.09323 0.06088 0.09336 0.06064 0.09349 0.06041 C 0.0944 0.05833 0.09401 0.0574 0.09349 0.05463 C 0.09336 0.05439 0.09284 0.05439 0.09258 0.05439 C 0.09011 0.05439 0.08763 0.05439 0.08516 0.05463 C 0.08477 0.05463 0.08451 0.05486 0.08451 0.05509 C 0.08412 0.05532 0.08412 0.05578 0.08386 0.05625 L 0.0836 0.05671 C 0.0836 0.05787 0.08347 0.05879 0.08386 0.05995 C 0.08399 0.06041 0.08542 0.06111 0.08607 0.06157 C 0.08633 0.0618 0.08685 0.0618 0.08711 0.06203 C 0.08907 0.06319 0.08685 0.06226 0.08907 0.06319 C 0.09011 0.06365 0.08972 0.06342 0.09089 0.06389 C 0.09128 0.06389 0.09167 0.06389 0.09219 0.06412 C 0.09258 0.06412 0.09297 0.06435 0.09349 0.06435 C 0.09727 0.06504 0.09362 0.06435 0.09662 0.06504 L 0.11771 0.06481 C 0.1181 0.06458 0.1181 0.06435 0.11836 0.06412 C 0.11862 0.06389 0.11901 0.06389 0.1194 0.06389 C 0.12318 0.0618 0.11823 0.06435 0.12188 0.06273 C 0.1224 0.06273 0.12266 0.06226 0.12318 0.06203 C 0.12396 0.0618 0.12487 0.06134 0.12578 0.06111 C 0.12617 0.06088 0.12644 0.06064 0.12709 0.06041 C 0.12865 0.06018 0.12722 0.06041 0.12956 0.05972 C 0.12995 0.05949 0.13034 0.05949 0.13086 0.05926 C 0.13334 0.05833 0.1306 0.05902 0.13399 0.05833 C 0.13477 0.0581 0.13542 0.05764 0.1362 0.0574 C 0.1405 0.05625 0.13659 0.05764 0.13907 0.05694 C 0.13972 0.05671 0.1405 0.05648 0.14141 0.05648 C 0.14206 0.05625 0.14271 0.05625 0.14362 0.05625 C 0.14805 0.05532 0.14479 0.05578 0.15378 0.05601 C 0.15417 0.05601 0.15443 0.05625 0.15482 0.05648 C 0.15521 0.05648 0.1556 0.05648 0.15612 0.05671 C 0.15651 0.05694 0.1569 0.05717 0.15729 0.0574 C 0.15808 0.05764 0.15886 0.05764 0.15951 0.0581 C 0.1599 0.05833 0.16016 0.05833 0.16055 0.05856 C 0.16081 0.05879 0.1612 0.05879 0.16146 0.05902 C 0.16185 0.05902 0.16198 0.05949 0.16237 0.05949 C 0.16276 0.05972 0.16328 0.05972 0.1638 0.05972 C 0.1642 0.05995 0.16459 0.05995 0.16511 0.06018 C 0.16654 0.06041 0.16784 0.06041 0.16953 0.06064 C 0.17552 0.06064 0.18164 0.06064 0.18763 0.06041 C 0.18828 0.06041 0.1888 0.06018 0.18933 0.06018 C 0.18972 0.05995 0.19011 0.05995 0.19063 0.05995 C 0.19414 0.05926 0.19297 0.05926 0.19701 0.05879 C 0.19753 0.05879 0.19831 0.05856 0.19883 0.05856 C 0.19909 0.05856 0.19948 0.05833 0.19987 0.05833 C 0.20144 0.05787 0.20196 0.05787 0.20365 0.05764 C 0.20404 0.05764 0.2043 0.0574 0.20456 0.0574 C 0.20521 0.05717 0.20651 0.05694 0.20716 0.05694 C 0.20808 0.05671 0.20886 0.05625 0.20977 0.05601 C 0.21003 0.05601 0.21029 0.05578 0.21068 0.05578 C 0.21107 0.05555 0.21146 0.05555 0.21198 0.05555 C 0.21237 0.05509 0.21263 0.05486 0.21315 0.05486 C 0.21459 0.05416 0.2142 0.05463 0.2155 0.05416 C 0.21576 0.05416 0.21602 0.05393 0.21641 0.0537 C 0.21719 0.0537 0.21797 0.05347 0.21875 0.05324 C 0.21953 0.05301 0.22032 0.05254 0.22123 0.05231 C 0.22162 0.05231 0.22188 0.05231 0.22214 0.05208 C 0.22253 0.05208 0.22292 0.05185 0.22318 0.05185 C 0.22396 0.05139 0.22487 0.05092 0.22565 0.05069 C 0.22617 0.05046 0.22683 0.05023 0.22735 0.05023 C 0.22774 0.05 0.22891 0.0493 0.22956 0.0493 C 0.22982 0.04907 0.23021 0.04907 0.23047 0.04907 C 0.23086 0.04884 0.23099 0.04884 0.23138 0.04861 C 0.23177 0.04861 0.23203 0.04861 0.23242 0.04861 C 0.23321 0.04838 0.23412 0.04814 0.23503 0.04814 C 0.23529 0.04814 0.23555 0.04791 0.23594 0.04791 C 0.24063 0.04768 0.24545 0.04768 0.25026 0.04768 C 0.25065 0.04768 0.25078 0.04768 0.25117 0.04745 C 0.25196 0.04745 0.25274 0.04745 0.25352 0.04722 C 0.25391 0.04699 0.2543 0.04699 0.25482 0.04676 C 0.2556 0.04652 0.25612 0.04652 0.2569 0.04652 C 0.25729 0.04629 0.25755 0.04606 0.25795 0.04606 C 0.26094 0.04514 0.25612 0.04699 0.26016 0.0456 C 0.26094 0.04514 0.26211 0.0449 0.26276 0.04467 C 0.26367 0.04398 0.26407 0.04375 0.26537 0.04328 C 0.26563 0.04305 0.26615 0.04305 0.26667 0.04305 C 0.26784 0.04189 0.26654 0.04282 0.26862 0.04189 C 0.27019 0.04097 0.27032 0.04074 0.27175 0.03981 C 0.27292 0.0375 0.27084 0.0412 0.27266 0.03865 C 0.27279 0.03842 0.27279 0.03819 0.27292 0.03796 C 0.27357 0.03726 0.27474 0.03634 0.27552 0.03564 C 0.27709 0.03402 0.27617 0.03472 0.27813 0.03379 C 0.28021 0.03055 0.27748 0.03449 0.2793 0.03217 C 0.27969 0.03194 0.27969 0.03171 0.28008 0.03125 C 0.28112 0.03009 0.28125 0.03009 0.28255 0.02893 C 0.28321 0.02824 0.28386 0.02777 0.28451 0.02708 C 0.28503 0.02662 0.28542 0.02592 0.28607 0.02569 C 0.28646 0.02546 0.28672 0.02523 0.28698 0.025 C 0.28894 0.02338 0.28542 0.02523 0.28959 0.02291 C 0.29102 0.02199 0.29167 0.02152 0.2931 0.02037 C 0.29545 0.01828 0.29115 0.02199 0.29492 0.01921 C 0.29571 0.01851 0.29623 0.01805 0.29688 0.01759 C 0.29727 0.01713 0.2974 0.01689 0.29792 0.01666 C 0.29831 0.01643 0.29896 0.01643 0.29948 0.0162 C 0.29987 0.01597 0.30052 0.01597 0.30052 0.01597 L 0.30091 0.01597 " pathEditMode="relative" rAng="0" ptsTypes="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751" y="-2915028"/>
            <a:ext cx="5991225" cy="2600325"/>
          </a:xfrm>
          <a:prstGeom prst="rect">
            <a:avLst/>
          </a:prstGeom>
        </p:spPr>
      </p:pic>
      <p:cxnSp>
        <p:nvCxnSpPr>
          <p:cNvPr id="221" name="Straight Arrow Connector 220"/>
          <p:cNvCxnSpPr/>
          <p:nvPr/>
        </p:nvCxnSpPr>
        <p:spPr>
          <a:xfrm>
            <a:off x="2831137" y="3878142"/>
            <a:ext cx="2115296" cy="1415252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V="1">
            <a:off x="5063424" y="4202093"/>
            <a:ext cx="3156775" cy="1152804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772467" y="337034"/>
            <a:ext cx="1860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Window Well</a:t>
            </a:r>
            <a:endParaRPr lang="en-US" sz="2400" dirty="0"/>
          </a:p>
        </p:txBody>
      </p:sp>
      <p:sp>
        <p:nvSpPr>
          <p:cNvPr id="253" name="TextBox 252"/>
          <p:cNvSpPr txBox="1"/>
          <p:nvPr/>
        </p:nvSpPr>
        <p:spPr>
          <a:xfrm rot="2029931">
            <a:off x="3671108" y="3949162"/>
            <a:ext cx="1324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n w="0">
                  <a:noFill/>
                </a:ln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dirty="0" smtClean="0">
                <a:ln w="0">
                  <a:noFill/>
                </a:ln>
                <a:solidFill>
                  <a:schemeClr val="bg1"/>
                </a:solidFill>
              </a:rPr>
              <a:t> at least 36”</a:t>
            </a:r>
            <a:endParaRPr lang="en-US" dirty="0">
              <a:ln w="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 rot="20395799">
            <a:off x="5706752" y="3997340"/>
            <a:ext cx="1302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</a:rPr>
              <a:t>B</a:t>
            </a:r>
          </a:p>
          <a:p>
            <a:pPr algn="ctr"/>
            <a:r>
              <a:rPr lang="en-US" dirty="0" smtClean="0">
                <a:ln w="0"/>
                <a:solidFill>
                  <a:schemeClr val="bg1"/>
                </a:solidFill>
              </a:rPr>
              <a:t> at least 36”</a:t>
            </a:r>
            <a:endParaRPr lang="en-US" dirty="0">
              <a:ln w="0"/>
              <a:solidFill>
                <a:schemeClr val="bg1"/>
              </a:solidFill>
            </a:endParaRPr>
          </a:p>
        </p:txBody>
      </p:sp>
      <p:sp>
        <p:nvSpPr>
          <p:cNvPr id="190" name="Parallelogram 189"/>
          <p:cNvSpPr/>
          <p:nvPr/>
        </p:nvSpPr>
        <p:spPr>
          <a:xfrm rot="1994352">
            <a:off x="3268246" y="2612185"/>
            <a:ext cx="4514844" cy="2640296"/>
          </a:xfrm>
          <a:prstGeom prst="parallelogram">
            <a:avLst>
              <a:gd name="adj" fmla="val 73318"/>
            </a:avLst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 rot="2029931">
            <a:off x="2858230" y="4588684"/>
            <a:ext cx="1324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ln w="0">
                  <a:noFill/>
                </a:ln>
              </a:rPr>
              <a:t>D</a:t>
            </a:r>
          </a:p>
          <a:p>
            <a:pPr algn="ctr"/>
            <a:r>
              <a:rPr lang="en-US" dirty="0" smtClean="0">
                <a:ln w="0">
                  <a:noFill/>
                </a:ln>
              </a:rPr>
              <a:t> at least 36”</a:t>
            </a:r>
            <a:endParaRPr lang="en-US" dirty="0">
              <a:ln w="0">
                <a:noFill/>
              </a:ln>
            </a:endParaRPr>
          </a:p>
        </p:txBody>
      </p:sp>
      <p:sp>
        <p:nvSpPr>
          <p:cNvPr id="218" name="TextBox 217"/>
          <p:cNvSpPr txBox="1"/>
          <p:nvPr/>
        </p:nvSpPr>
        <p:spPr>
          <a:xfrm rot="20395799">
            <a:off x="6278716" y="4801095"/>
            <a:ext cx="1302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ln w="0"/>
              </a:rPr>
              <a:t>W</a:t>
            </a:r>
          </a:p>
          <a:p>
            <a:pPr algn="ctr"/>
            <a:r>
              <a:rPr lang="en-US" dirty="0" smtClean="0">
                <a:ln w="0"/>
              </a:rPr>
              <a:t> at least 36”</a:t>
            </a:r>
            <a:endParaRPr lang="en-US" dirty="0">
              <a:ln w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9985" y="3542487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Minimum 1296 in</a:t>
            </a:r>
            <a:r>
              <a:rPr lang="en-US" sz="3600" baseline="30000" dirty="0" smtClean="0">
                <a:solidFill>
                  <a:schemeClr val="bg1"/>
                </a:solidFill>
              </a:rPr>
              <a:t>2</a:t>
            </a:r>
            <a:endParaRPr lang="en-US" sz="3600" baseline="30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07261" y="5785804"/>
            <a:ext cx="227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D</a:t>
            </a:r>
            <a:r>
              <a:rPr lang="en-US" dirty="0" smtClean="0"/>
              <a:t>epth x </a:t>
            </a:r>
            <a:r>
              <a:rPr lang="en-US" u="sng" dirty="0" smtClean="0"/>
              <a:t>W</a:t>
            </a:r>
            <a:r>
              <a:rPr lang="en-US" dirty="0" smtClean="0"/>
              <a:t>idth = Area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860779" y="2880765"/>
            <a:ext cx="28645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1296 sq.in. required window well divided by 48 inch width equals 27 inch depth, but minimum depth is 36 inches to be code compliant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 flipH="1">
            <a:off x="3537592" y="1501841"/>
            <a:ext cx="893914" cy="18600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>
            <a:off x="4867692" y="2985829"/>
            <a:ext cx="1636296" cy="10427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50859" y="2576544"/>
            <a:ext cx="2316616" cy="1861458"/>
          </a:xfrm>
          <a:prstGeom prst="rect">
            <a:avLst/>
          </a:prstGeom>
          <a:noFill/>
          <a:ln w="152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5952591" y="3022922"/>
            <a:ext cx="1636295" cy="9687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6200000" flipH="1">
            <a:off x="3539575" y="2419677"/>
            <a:ext cx="893914" cy="18600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 flipH="1">
            <a:off x="3537591" y="3331293"/>
            <a:ext cx="893914" cy="18600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16200000" flipH="1">
            <a:off x="6119719" y="3367841"/>
            <a:ext cx="168920" cy="251197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6200000" flipH="1">
            <a:off x="5201638" y="1720324"/>
            <a:ext cx="488514" cy="101771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6200000" flipH="1">
            <a:off x="6716928" y="1728915"/>
            <a:ext cx="488514" cy="101771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6200000" flipH="1">
            <a:off x="5958583" y="1988278"/>
            <a:ext cx="488514" cy="47668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0" flipH="1">
            <a:off x="7984846" y="1501842"/>
            <a:ext cx="893914" cy="18600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rot="16200000" flipH="1">
            <a:off x="7986829" y="2419678"/>
            <a:ext cx="893914" cy="18600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16200000" flipH="1">
            <a:off x="7984845" y="3331294"/>
            <a:ext cx="893914" cy="18600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5400000">
            <a:off x="5878410" y="3111963"/>
            <a:ext cx="796314" cy="407821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1650497" y="2879937"/>
            <a:ext cx="3295201" cy="204650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5400000">
            <a:off x="7440357" y="2875760"/>
            <a:ext cx="3295201" cy="204650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4321351" y="2284865"/>
            <a:ext cx="376437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89118" y="2284200"/>
            <a:ext cx="0" cy="2468712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838235" y="2284200"/>
            <a:ext cx="21392" cy="2435239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974930" y="3279834"/>
            <a:ext cx="1290018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≤ 44”</a:t>
            </a:r>
            <a:endParaRPr lang="en-US" sz="3600" dirty="0"/>
          </a:p>
        </p:txBody>
      </p:sp>
      <p:sp>
        <p:nvSpPr>
          <p:cNvPr id="62" name="TextBox 61"/>
          <p:cNvSpPr txBox="1"/>
          <p:nvPr/>
        </p:nvSpPr>
        <p:spPr>
          <a:xfrm>
            <a:off x="5310725" y="426380"/>
            <a:ext cx="1860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Window Well</a:t>
            </a:r>
          </a:p>
          <a:p>
            <a:pPr algn="ctr"/>
            <a:r>
              <a:rPr lang="en-US" sz="2000" dirty="0" smtClean="0"/>
              <a:t>Vertical Depth</a:t>
            </a:r>
            <a:endParaRPr lang="en-US" sz="2000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4321350" y="2284200"/>
            <a:ext cx="0" cy="2468712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321350" y="4752912"/>
            <a:ext cx="3764379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216626" y="5739023"/>
            <a:ext cx="684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ladder required if the well vertical depth is equal to or less than 44”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1572004" y="950815"/>
            <a:ext cx="1485662" cy="1848746"/>
            <a:chOff x="1572004" y="950815"/>
            <a:chExt cx="1485662" cy="1848746"/>
          </a:xfrm>
        </p:grpSpPr>
        <p:grpSp>
          <p:nvGrpSpPr>
            <p:cNvPr id="74" name="Group 73"/>
            <p:cNvGrpSpPr/>
            <p:nvPr/>
          </p:nvGrpSpPr>
          <p:grpSpPr>
            <a:xfrm rot="1119377">
              <a:off x="1572004" y="1247392"/>
              <a:ext cx="1485662" cy="1552169"/>
              <a:chOff x="1558133" y="1388748"/>
              <a:chExt cx="1485662" cy="1552169"/>
            </a:xfrm>
          </p:grpSpPr>
          <p:sp>
            <p:nvSpPr>
              <p:cNvPr id="71" name="Diagonal Stripe 70"/>
              <p:cNvSpPr/>
              <p:nvPr/>
            </p:nvSpPr>
            <p:spPr>
              <a:xfrm rot="19781761">
                <a:off x="2510395" y="1682636"/>
                <a:ext cx="533400" cy="769441"/>
              </a:xfrm>
              <a:prstGeom prst="diagStripe">
                <a:avLst>
                  <a:gd name="adj" fmla="val 59903"/>
                </a:avLst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Diagonal Stripe 71"/>
              <p:cNvSpPr/>
              <p:nvPr/>
            </p:nvSpPr>
            <p:spPr>
              <a:xfrm rot="17689369">
                <a:off x="2243694" y="1599236"/>
                <a:ext cx="533400" cy="769441"/>
              </a:xfrm>
              <a:prstGeom prst="diagStripe">
                <a:avLst>
                  <a:gd name="adj" fmla="val 59903"/>
                </a:avLst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Arc 72"/>
              <p:cNvSpPr/>
              <p:nvPr/>
            </p:nvSpPr>
            <p:spPr>
              <a:xfrm rot="21557381">
                <a:off x="1558133" y="1388748"/>
                <a:ext cx="1073052" cy="1552169"/>
              </a:xfrm>
              <a:prstGeom prst="arc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ardrop 74"/>
            <p:cNvSpPr/>
            <p:nvPr/>
          </p:nvSpPr>
          <p:spPr>
            <a:xfrm>
              <a:off x="2123368" y="1184879"/>
              <a:ext cx="199345" cy="164333"/>
            </a:xfrm>
            <a:prstGeom prst="teardrop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ardrop 76"/>
            <p:cNvSpPr/>
            <p:nvPr/>
          </p:nvSpPr>
          <p:spPr>
            <a:xfrm rot="17357636">
              <a:off x="2286511" y="1242296"/>
              <a:ext cx="199345" cy="164333"/>
            </a:xfrm>
            <a:prstGeom prst="teardrop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ardrop 77"/>
            <p:cNvSpPr/>
            <p:nvPr/>
          </p:nvSpPr>
          <p:spPr>
            <a:xfrm rot="12748980">
              <a:off x="2384985" y="1083021"/>
              <a:ext cx="199345" cy="164333"/>
            </a:xfrm>
            <a:prstGeom prst="teardrop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ardrop 78"/>
            <p:cNvSpPr/>
            <p:nvPr/>
          </p:nvSpPr>
          <p:spPr>
            <a:xfrm rot="8279008">
              <a:off x="2265398" y="950815"/>
              <a:ext cx="199345" cy="164333"/>
            </a:xfrm>
            <a:prstGeom prst="teardrop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ardrop 75"/>
            <p:cNvSpPr/>
            <p:nvPr/>
          </p:nvSpPr>
          <p:spPr>
            <a:xfrm rot="4872334">
              <a:off x="2120466" y="1002591"/>
              <a:ext cx="199345" cy="164333"/>
            </a:xfrm>
            <a:prstGeom prst="teardrop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36020" y="1084757"/>
              <a:ext cx="180155" cy="18228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70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  <p:bldP spid="31" grpId="0" animBg="1"/>
      <p:bldP spid="3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61" grpId="0" animBg="1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CFBAC798B2C04E85CC24F72CBAE6D0" ma:contentTypeVersion="23" ma:contentTypeDescription="Create a new document." ma:contentTypeScope="" ma:versionID="df88c3b7b27ee4a189adef5df459e238">
  <xsd:schema xmlns:xsd="http://www.w3.org/2001/XMLSchema" xmlns:xs="http://www.w3.org/2001/XMLSchema" xmlns:p="http://schemas.microsoft.com/office/2006/metadata/properties" xmlns:ns1="http://schemas.microsoft.com/sharepoint/v3" xmlns:ns2="22931ad8-ea7e-4931-aebb-ff5f5ed099cd" xmlns:ns3="55de8dd6-9798-4cbb-90a0-0ab2d2982df9" xmlns:ns4="b1a3f3f6-fe9f-4e99-9adf-6c5106413936" targetNamespace="http://schemas.microsoft.com/office/2006/metadata/properties" ma:root="true" ma:fieldsID="769d6bbcaf45428cf54662b292fd876b" ns1:_="" ns2:_="" ns3:_="" ns4:_="">
    <xsd:import namespace="http://schemas.microsoft.com/sharepoint/v3"/>
    <xsd:import namespace="22931ad8-ea7e-4931-aebb-ff5f5ed099cd"/>
    <xsd:import namespace="55de8dd6-9798-4cbb-90a0-0ab2d2982df9"/>
    <xsd:import namespace="b1a3f3f6-fe9f-4e99-9adf-6c510641393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3:AttributeHTField0" minOccurs="0"/>
                <xsd:element ref="ns3:BoardandCommitteeHTField0" minOccurs="0"/>
                <xsd:element ref="ns3:CityHTField0" minOccurs="0"/>
                <xsd:element ref="ns3:CountyHTField0" minOccurs="0"/>
                <xsd:element ref="ns3:DivisionHTField0" minOccurs="0"/>
                <xsd:element ref="ns3:DPSLanguageHTField0" minOccurs="0"/>
                <xsd:element ref="ns3:PersonaHTField0" minOccurs="0"/>
                <xsd:element ref="ns3:ProgramHTField0" minOccurs="0"/>
                <xsd:element ref="ns3:ResourceTypeHTField0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31ad8-ea7e-4931-aebb-ff5f5ed099c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c7530b11-593d-46f5-bcee-2cdf02c3e1a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81882c10-b4bb-4877-8aeb-92595e3c09f8}" ma:internalName="TaxCatchAll" ma:showField="CatchAllData" ma:web="22931ad8-ea7e-4931-aebb-ff5f5ed099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e8dd6-9798-4cbb-90a0-0ab2d2982df9" elementFormDefault="qualified">
    <xsd:import namespace="http://schemas.microsoft.com/office/2006/documentManagement/types"/>
    <xsd:import namespace="http://schemas.microsoft.com/office/infopath/2007/PartnerControls"/>
    <xsd:element name="AttributeHTField0" ma:index="14" ma:taxonomy="true" ma:internalName="AttributeHTField0" ma:taxonomyFieldName="Attribute" ma:displayName="Attribute" ma:default="" ma:fieldId="{0f438da6-0e28-4159-b27d-29f78c675f85}" ma:taxonomyMulti="true" ma:sspId="c7530b11-593d-46f5-bcee-2cdf02c3e1a6" ma:termSetId="a7d82120-b4a1-4697-8e3d-5be0e60b36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oardandCommitteeHTField0" ma:index="16" nillable="true" ma:taxonomy="true" ma:internalName="BoardandCommitteeHTField0" ma:taxonomyFieldName="Board_x0020_and_x0020_Committee" ma:displayName="Board and Committee" ma:default="" ma:fieldId="{31ab1ccb-ce69-472b-8e4a-149bb3597f2e}" ma:taxonomyMulti="true" ma:sspId="c7530b11-593d-46f5-bcee-2cdf02c3e1a6" ma:termSetId="c545ba62-cb31-4892-ae4e-d95850da0c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ityHTField0" ma:index="18" nillable="true" ma:taxonomy="true" ma:internalName="CityHTField0" ma:taxonomyFieldName="City" ma:displayName="City" ma:fieldId="{c1504bb3-cee6-480a-955b-3d6760b87740}" ma:sspId="c7530b11-593d-46f5-bcee-2cdf02c3e1a6" ma:termSetId="22624551-aec7-4778-a19d-46e38326bf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untyHTField0" ma:index="20" nillable="true" ma:taxonomy="true" ma:internalName="CountyHTField0" ma:taxonomyFieldName="County" ma:displayName="County" ma:fieldId="{52a28e79-b012-4159-8ff0-52b7d5042a75}" ma:sspId="c7530b11-593d-46f5-bcee-2cdf02c3e1a6" ma:termSetId="dad805e2-9b7c-46ad-ad0d-b9a36d5758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ivisionHTField0" ma:index="22" ma:taxonomy="true" ma:internalName="DivisionHTField0" ma:taxonomyFieldName="Division" ma:displayName="Division" ma:default="" ma:fieldId="{07dec948-ac7d-4e7d-a5a4-6ad75b40a96b}" ma:taxonomyMulti="true" ma:sspId="c7530b11-593d-46f5-bcee-2cdf02c3e1a6" ma:termSetId="8b5917ab-4605-4701-a2b2-630343cd30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PSLanguageHTField0" ma:index="24" nillable="true" ma:taxonomy="true" ma:internalName="DPSLanguageHTField0" ma:taxonomyFieldName="DPSLanguage" ma:displayName="DPSLanguage" ma:fieldId="{975b8405-8184-470a-bf92-17460eb73536}" ma:sspId="c7530b11-593d-46f5-bcee-2cdf02c3e1a6" ma:termSetId="29448fe6-e2c2-468d-bc67-6db50f0c43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HTField0" ma:index="26" ma:taxonomy="true" ma:internalName="PersonaHTField0" ma:taxonomyFieldName="Persona" ma:displayName="Persona" ma:default="" ma:fieldId="{7978f24a-c143-4649-a337-dcc3797f14ca}" ma:taxonomyMulti="true" ma:sspId="c7530b11-593d-46f5-bcee-2cdf02c3e1a6" ma:termSetId="687f798e-377e-4d14-b110-5fca2889b2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gramHTField0" ma:index="28" nillable="true" ma:taxonomy="true" ma:internalName="ProgramHTField0" ma:taxonomyFieldName="Program" ma:displayName="Program" ma:default="" ma:fieldId="{4425d31d-0c22-48b7-b9b1-0e01e0d4bb53}" ma:taxonomyMulti="true" ma:sspId="c7530b11-593d-46f5-bcee-2cdf02c3e1a6" ma:termSetId="4bcb9f0c-089f-4fe2-b546-69037f00fb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sourceTypeHTField0" ma:index="30" nillable="true" ma:taxonomy="true" ma:internalName="ResourceTypeHTField0" ma:taxonomyFieldName="Resource_x0020_Type" ma:displayName="Resource Type" ma:fieldId="{80cc93eb-bea3-421a-b9f8-b396941645e3}" ma:sspId="c7530b11-593d-46f5-bcee-2cdf02c3e1a6" ma:termSetId="d124cdd1-a3d3-4d0f-a11c-672f29aac48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3f3f6-fe9f-4e99-9adf-6c5106413936" elementFormDefault="qualified">
    <xsd:import namespace="http://schemas.microsoft.com/office/2006/documentManagement/types"/>
    <xsd:import namespace="http://schemas.microsoft.com/office/infopath/2007/PartnerControls"/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2931ad8-ea7e-4931-aebb-ff5f5ed099cd">
      <Terms xmlns="http://schemas.microsoft.com/office/infopath/2007/PartnerControls"/>
    </TaxKeywordTaxHTField>
    <CountyHTField0 xmlns="55de8dd6-9798-4cbb-90a0-0ab2d2982df9">
      <Terms xmlns="http://schemas.microsoft.com/office/infopath/2007/PartnerControls"/>
    </CountyHTField0>
    <DPSLanguageHTField0 xmlns="55de8dd6-9798-4cbb-90a0-0ab2d2982df9">
      <Terms xmlns="http://schemas.microsoft.com/office/infopath/2007/PartnerControls"/>
    </DPSLanguageHTField0>
    <TaxCatchAll xmlns="22931ad8-ea7e-4931-aebb-ff5f5ed099cd">
      <Value>42</Value>
      <Value>2</Value>
      <Value>3</Value>
      <Value>13</Value>
      <Value>1</Value>
    </TaxCatchAll>
    <AttributeHTField0 xmlns="55de8dd6-9798-4cbb-90a0-0ab2d2982d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853407b7-e2d0-474c-b533-89174228734e</TermId>
        </TermInfo>
        <TermInfo xmlns="http://schemas.microsoft.com/office/infopath/2007/PartnerControls">
          <TermName xmlns="http://schemas.microsoft.com/office/infopath/2007/PartnerControls">Prevention</TermName>
          <TermId xmlns="http://schemas.microsoft.com/office/infopath/2007/PartnerControls">cc00247f-3d3b-4233-a4e4-fc55dfc6ba83</TermId>
        </TermInfo>
      </Terms>
    </AttributeHTField0>
    <ResourceTypeHTField0 xmlns="55de8dd6-9798-4cbb-90a0-0ab2d2982df9">
      <Terms xmlns="http://schemas.microsoft.com/office/infopath/2007/PartnerControls"/>
    </ResourceTypeHTField0>
    <BoardandCommitteeHTField0 xmlns="55de8dd6-9798-4cbb-90a0-0ab2d2982df9">
      <Terms xmlns="http://schemas.microsoft.com/office/infopath/2007/PartnerControls"/>
    </BoardandCommitteeHTField0>
    <CityHTField0 xmlns="55de8dd6-9798-4cbb-90a0-0ab2d2982df9">
      <Terms xmlns="http://schemas.microsoft.com/office/infopath/2007/PartnerControls"/>
    </CityHTField0>
    <PublishingExpirationDate xmlns="http://schemas.microsoft.com/sharepoint/v3" xsi:nil="true"/>
    <DivisionHTField0 xmlns="55de8dd6-9798-4cbb-90a0-0ab2d2982d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State Fire Marshal</TermName>
          <TermId xmlns="http://schemas.microsoft.com/office/infopath/2007/PartnerControls">c6e18fa0-2a90-409d-922b-2cc370a1fc77</TermId>
        </TermInfo>
      </Terms>
    </DivisionHTField0>
    <PersonaHTField0 xmlns="55de8dd6-9798-4cbb-90a0-0ab2d2982d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Citizen</TermName>
          <TermId xmlns="http://schemas.microsoft.com/office/infopath/2007/PartnerControls">9f4e46a4-5090-47fd-8e0e-578fd1f6ddad</TermId>
        </TermInfo>
        <TermInfo xmlns="http://schemas.microsoft.com/office/infopath/2007/PartnerControls">
          <TermName xmlns="http://schemas.microsoft.com/office/infopath/2007/PartnerControls">Partner</TermName>
          <TermId xmlns="http://schemas.microsoft.com/office/infopath/2007/PartnerControls">3e30f7d2-da76-47aa-a77a-6f2d281d3342</TermId>
        </TermInfo>
      </Terms>
    </PersonaHTField0>
    <PublishingStartDate xmlns="http://schemas.microsoft.com/sharepoint/v3" xsi:nil="true"/>
    <ProgramHTField0 xmlns="55de8dd6-9798-4cbb-90a0-0ab2d2982df9">
      <Terms xmlns="http://schemas.microsoft.com/office/infopath/2007/PartnerControls"/>
    </ProgramHTField0>
  </documentManagement>
</p:properties>
</file>

<file path=customXml/itemProps1.xml><?xml version="1.0" encoding="utf-8"?>
<ds:datastoreItem xmlns:ds="http://schemas.openxmlformats.org/officeDocument/2006/customXml" ds:itemID="{3C3708CF-CB47-4768-A4A3-378D86D46789}"/>
</file>

<file path=customXml/itemProps2.xml><?xml version="1.0" encoding="utf-8"?>
<ds:datastoreItem xmlns:ds="http://schemas.openxmlformats.org/officeDocument/2006/customXml" ds:itemID="{08A84E85-A989-4022-BAB6-506289AD86A1}"/>
</file>

<file path=customXml/itemProps3.xml><?xml version="1.0" encoding="utf-8"?>
<ds:datastoreItem xmlns:ds="http://schemas.openxmlformats.org/officeDocument/2006/customXml" ds:itemID="{0B51C248-DE2C-4559-8591-44994AFBA0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34616</TotalTime>
  <Words>319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Egress Window  Existing Residential Occupancies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Paylor, Joel D</dc:creator>
  <cp:lastModifiedBy>Paylor, Joel D (DPS)</cp:lastModifiedBy>
  <cp:revision>68</cp:revision>
  <cp:lastPrinted>2018-11-07T16:00:33Z</cp:lastPrinted>
  <dcterms:created xsi:type="dcterms:W3CDTF">2017-05-17T18:23:37Z</dcterms:created>
  <dcterms:modified xsi:type="dcterms:W3CDTF">2019-11-05T20:14:36Z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0x010100E7CFBAC798B2C04E85CC24F72CBAE6D0</vt:lpwstr>
  </property>
  <property fmtid="{D5CDD505-2E9C-101B-9397-08002B2CF9AE}" pid="3" name="TaxKeyword">
    <vt:lpwstr/>
  </property>
  <property fmtid="{D5CDD505-2E9C-101B-9397-08002B2CF9AE}" pid="4" name="Board and Committee">
    <vt:lpwstr/>
  </property>
  <property fmtid="{D5CDD505-2E9C-101B-9397-08002B2CF9AE}" pid="5" name="Persona">
    <vt:lpwstr>3;#Citizen|9f4e46a4-5090-47fd-8e0e-578fd1f6ddad;#42;#Partner|3e30f7d2-da76-47aa-a77a-6f2d281d3342</vt:lpwstr>
  </property>
  <property fmtid="{D5CDD505-2E9C-101B-9397-08002B2CF9AE}" pid="6" name="Program">
    <vt:lpwstr/>
  </property>
  <property fmtid="{D5CDD505-2E9C-101B-9397-08002B2CF9AE}" pid="7" name="Attribute">
    <vt:lpwstr>1;#Education|853407b7-e2d0-474c-b533-89174228734e;#13;#Prevention|cc00247f-3d3b-4233-a4e4-fc55dfc6ba83</vt:lpwstr>
  </property>
  <property fmtid="{D5CDD505-2E9C-101B-9397-08002B2CF9AE}" pid="8" name="Division">
    <vt:lpwstr>2;#State Fire Marshal|c6e18fa0-2a90-409d-922b-2cc370a1fc77</vt:lpwstr>
  </property>
</Properties>
</file>